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3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222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5378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167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3104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5596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0786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691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459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1933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249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6691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874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02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646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4343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76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85D1C-B201-4B63-87ED-D546913A830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60BEDC-9413-48AC-973E-E5473614E3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33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FCDF0-CEC8-4288-9696-9C9696E820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b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«Анкета для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2024-2025»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88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Діаграма відповідей у Формах. Назва запитання: 11. Що Ви робите для того, щоб запобігати випадкам порушень академічної доброчесності серед здобувачів освіти(списування, плагіат, фальсифікація тощо)?(можна обрати кілька варіантів відповідей)&#10;. Кількість відповідей: 72 відповіді.">
            <a:extLst>
              <a:ext uri="{FF2B5EF4-FFF2-40B4-BE49-F238E27FC236}">
                <a16:creationId xmlns:a16="http://schemas.microsoft.com/office/drawing/2014/main" id="{F97F7329-198B-4940-BDEB-60D3B31DC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81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Діаграма відповідей у Формах. Назва запитання: 13. Вкажіть у який спосіб Ви поширюєте власний педагогічний досвід?&#10;. Кількість відповідей: 72 відповіді.">
            <a:extLst>
              <a:ext uri="{FF2B5EF4-FFF2-40B4-BE49-F238E27FC236}">
                <a16:creationId xmlns:a16="http://schemas.microsoft.com/office/drawing/2014/main" id="{EBE20356-4FEC-49F0-A8EB-25396414A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12192000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06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Діаграма відповідей у Формах. Назва запитання: 14. Які форми комунікації з батьками Ви використовуєте? (можна обрати кілька варіантів відповідей)&#10;. Кількість відповідей: 72 відповіді.">
            <a:extLst>
              <a:ext uri="{FF2B5EF4-FFF2-40B4-BE49-F238E27FC236}">
                <a16:creationId xmlns:a16="http://schemas.microsoft.com/office/drawing/2014/main" id="{8D15DF6D-32AA-4031-A9D3-BE4DAAD5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906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Діаграма відповідей у Формах. Назва запитання: 15.  Ви задоволені умовами праці у закладі?  &#10;. Кількість відповідей: 72 відповіді.">
            <a:extLst>
              <a:ext uri="{FF2B5EF4-FFF2-40B4-BE49-F238E27FC236}">
                <a16:creationId xmlns:a16="http://schemas.microsoft.com/office/drawing/2014/main" id="{BDC232CD-7595-4708-AC48-D1F786CD3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212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Діаграма відповідей у Формах. Назва запитання: 16.Якщо Ви незадоволені умовами праці, то що, на Вашу думку, потребує покращення?  &#10;. Кількість відповідей: 72 відповіді.">
            <a:extLst>
              <a:ext uri="{FF2B5EF4-FFF2-40B4-BE49-F238E27FC236}">
                <a16:creationId xmlns:a16="http://schemas.microsoft.com/office/drawing/2014/main" id="{EAED6E81-B1B4-4F94-AAFA-969DF011C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12192000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832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Діаграма відповідей у Формах. Назва запитання: 17. Ви задоволені мотиваційними заходами, які практикуються у закладі освіти?&#10;. Кількість відповідей: 72 відповіді.">
            <a:extLst>
              <a:ext uri="{FF2B5EF4-FFF2-40B4-BE49-F238E27FC236}">
                <a16:creationId xmlns:a16="http://schemas.microsoft.com/office/drawing/2014/main" id="{7B643FCC-02DD-4A2A-8065-EAD5A82A1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788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Діаграма відповідей у Формах. Назва запитання: 18. Психологічний клімат закладу освіти сприяє співпраці педагогів?&#10;. Кількість відповідей: 72 відповіді.">
            <a:extLst>
              <a:ext uri="{FF2B5EF4-FFF2-40B4-BE49-F238E27FC236}">
                <a16:creationId xmlns:a16="http://schemas.microsoft.com/office/drawing/2014/main" id="{571DB53F-1848-4F3D-BECD-26D68434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2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Діаграма відповідей у Формах. Назва запитання: 19. Наскільки Ви погоджуєтесь із твердженнями&#10;. Кількість відповідей: .">
            <a:extLst>
              <a:ext uri="{FF2B5EF4-FFF2-40B4-BE49-F238E27FC236}">
                <a16:creationId xmlns:a16="http://schemas.microsoft.com/office/drawing/2014/main" id="{42311AB8-A3A6-4E57-AF2D-20DB8746A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2"/>
          <a:stretch/>
        </p:blipFill>
        <p:spPr bwMode="auto">
          <a:xfrm>
            <a:off x="0" y="1"/>
            <a:ext cx="12192000" cy="320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FEB9B9-AE79-4856-8E8C-A2E801F8E5EA}"/>
              </a:ext>
            </a:extLst>
          </p:cNvPr>
          <p:cNvSpPr txBox="1"/>
          <p:nvPr/>
        </p:nvSpPr>
        <p:spPr>
          <a:xfrm>
            <a:off x="705678" y="3009108"/>
            <a:ext cx="992256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1.Керівництво відкрите для спілкування</a:t>
            </a:r>
          </a:p>
          <a:p>
            <a:r>
              <a:rPr lang="uk-UA" dirty="0"/>
              <a:t>2.Керівництво та педагогічні працівники співпрацюють і забезпечують зворотній зв'язок щодо їхньої праці</a:t>
            </a:r>
          </a:p>
          <a:p>
            <a:r>
              <a:rPr lang="uk-UA" dirty="0"/>
              <a:t>3. Керівництво враховує пропозиції, надані педагогічними працівниками щодо підвищення якості освітнього процесу</a:t>
            </a:r>
          </a:p>
          <a:p>
            <a:r>
              <a:rPr lang="uk-UA" dirty="0"/>
              <a:t>4. Педагогічні працівники можуть без побоювань висловлювати власну думку, навіть якщо вона не співпадає з позицією керівництва</a:t>
            </a:r>
          </a:p>
          <a:p>
            <a:r>
              <a:rPr lang="ru-RU" dirty="0"/>
              <a:t>5.Розбіжності,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виникли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педагогічними</a:t>
            </a:r>
            <a:r>
              <a:rPr lang="ru-RU" dirty="0"/>
              <a:t> </a:t>
            </a:r>
            <a:r>
              <a:rPr lang="ru-RU" dirty="0" err="1"/>
              <a:t>працівниками</a:t>
            </a:r>
            <a:r>
              <a:rPr lang="ru-RU" dirty="0"/>
              <a:t> та </a:t>
            </a:r>
            <a:r>
              <a:rPr lang="ru-RU" dirty="0" err="1"/>
              <a:t>керівництвом</a:t>
            </a:r>
            <a:r>
              <a:rPr lang="ru-RU" dirty="0"/>
              <a:t> закладу </a:t>
            </a:r>
            <a:r>
              <a:rPr lang="ru-RU" dirty="0" err="1"/>
              <a:t>вирішуються</a:t>
            </a:r>
            <a:r>
              <a:rPr lang="ru-RU" dirty="0"/>
              <a:t> конструктивно</a:t>
            </a:r>
          </a:p>
          <a:p>
            <a:r>
              <a:rPr lang="ru-RU" dirty="0"/>
              <a:t>6. У </a:t>
            </a:r>
            <a:r>
              <a:rPr lang="ru-RU" dirty="0" err="1"/>
              <a:t>закладі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застосовуються</a:t>
            </a:r>
            <a:r>
              <a:rPr lang="ru-RU" dirty="0"/>
              <a:t> заходи,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допомагають</a:t>
            </a:r>
            <a:r>
              <a:rPr lang="ru-RU" dirty="0"/>
              <a:t> </a:t>
            </a:r>
            <a:r>
              <a:rPr lang="ru-RU" dirty="0" err="1"/>
              <a:t>педагогічним</a:t>
            </a:r>
            <a:r>
              <a:rPr lang="ru-RU" dirty="0"/>
              <a:t> </a:t>
            </a:r>
            <a:r>
              <a:rPr lang="ru-RU" dirty="0" err="1"/>
              <a:t>працівникам</a:t>
            </a:r>
            <a:r>
              <a:rPr lang="ru-RU" dirty="0"/>
              <a:t> </a:t>
            </a:r>
            <a:r>
              <a:rPr lang="ru-RU" dirty="0" err="1"/>
              <a:t>адаптуватись</a:t>
            </a:r>
            <a:r>
              <a:rPr lang="ru-RU" dirty="0"/>
              <a:t> до </a:t>
            </a:r>
            <a:r>
              <a:rPr lang="ru-RU" dirty="0" err="1"/>
              <a:t>змін</a:t>
            </a:r>
            <a:r>
              <a:rPr lang="ru-RU" dirty="0"/>
              <a:t> умов </a:t>
            </a:r>
            <a:r>
              <a:rPr lang="ru-RU" dirty="0" err="1"/>
              <a:t>праці</a:t>
            </a:r>
            <a:r>
              <a:rPr lang="ru-RU" dirty="0"/>
              <a:t>.</a:t>
            </a:r>
          </a:p>
          <a:p>
            <a:r>
              <a:rPr lang="ru-RU" dirty="0"/>
              <a:t>7. Права </a:t>
            </a:r>
            <a:r>
              <a:rPr lang="ru-RU" dirty="0" err="1"/>
              <a:t>педагогічних</a:t>
            </a:r>
            <a:r>
              <a:rPr lang="ru-RU" dirty="0"/>
              <a:t> </a:t>
            </a:r>
            <a:r>
              <a:rPr lang="ru-RU" dirty="0" err="1"/>
              <a:t>працівників</a:t>
            </a:r>
            <a:r>
              <a:rPr lang="ru-RU" dirty="0"/>
              <a:t> </a:t>
            </a:r>
            <a:r>
              <a:rPr lang="ru-RU" dirty="0" err="1"/>
              <a:t>дотримуються</a:t>
            </a:r>
            <a:r>
              <a:rPr lang="ru-RU" dirty="0"/>
              <a:t> у </a:t>
            </a:r>
            <a:r>
              <a:rPr lang="ru-RU" dirty="0" err="1"/>
              <a:t>закладі</a:t>
            </a:r>
            <a:endParaRPr lang="ru-RU" dirty="0"/>
          </a:p>
          <a:p>
            <a:r>
              <a:rPr lang="ru-RU" dirty="0"/>
              <a:t>8. </a:t>
            </a:r>
            <a:r>
              <a:rPr lang="ru-RU" dirty="0" err="1"/>
              <a:t>Керівництво</a:t>
            </a:r>
            <a:r>
              <a:rPr lang="ru-RU" dirty="0"/>
              <a:t> </a:t>
            </a:r>
            <a:r>
              <a:rPr lang="ru-RU" dirty="0" err="1"/>
              <a:t>підтримує</a:t>
            </a:r>
            <a:r>
              <a:rPr lang="ru-RU" dirty="0"/>
              <a:t> </a:t>
            </a:r>
            <a:r>
              <a:rPr lang="ru-RU" dirty="0" err="1"/>
              <a:t>ініціативи</a:t>
            </a:r>
            <a:r>
              <a:rPr lang="ru-RU" dirty="0"/>
              <a:t> </a:t>
            </a:r>
            <a:r>
              <a:rPr lang="ru-RU" dirty="0" err="1"/>
              <a:t>педагогічних</a:t>
            </a:r>
            <a:r>
              <a:rPr lang="ru-RU" dirty="0"/>
              <a:t> </a:t>
            </a:r>
            <a:r>
              <a:rPr lang="ru-RU" dirty="0" err="1"/>
              <a:t>працівників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закладу і </a:t>
            </a:r>
            <a:r>
              <a:rPr lang="ru-RU" dirty="0" err="1"/>
              <a:t>місцевої</a:t>
            </a:r>
            <a:r>
              <a:rPr lang="ru-RU" dirty="0"/>
              <a:t> </a:t>
            </a:r>
            <a:r>
              <a:rPr lang="ru-RU" dirty="0" err="1"/>
              <a:t>громади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64132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Діаграма відповідей у Формах. Назва запитання: 20. Вас задовольняють умови організації харчування у закладі?&#10;. Кількість відповідей: 72 відповіді.">
            <a:extLst>
              <a:ext uri="{FF2B5EF4-FFF2-40B4-BE49-F238E27FC236}">
                <a16:creationId xmlns:a16="http://schemas.microsoft.com/office/drawing/2014/main" id="{C9381D85-96DB-4C59-B8A4-68A14C4E3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043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Діаграма відповідей у Формах. Назва запитання: 21. У закладі освіти розроблені правила поведінки та учасники освітнього процесу дотримуються їх ?&#10;. Кількість відповідей: 72 відповіді.">
            <a:extLst>
              <a:ext uri="{FF2B5EF4-FFF2-40B4-BE49-F238E27FC236}">
                <a16:creationId xmlns:a16="http://schemas.microsoft.com/office/drawing/2014/main" id="{A1A87B1F-35C2-4738-82C9-3AF89194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980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іаграма відповідей у Формах. Назва запитання: 1. Яку тематику для професійного зростання Ви обирали упродовж останніх 5 років? (можна обрати кілька  варіантів відповідей)&#10;. Кількість відповідей: 72 відповіді.">
            <a:extLst>
              <a:ext uri="{FF2B5EF4-FFF2-40B4-BE49-F238E27FC236}">
                <a16:creationId xmlns:a16="http://schemas.microsoft.com/office/drawing/2014/main" id="{C1868FB0-D7F8-42F8-80FC-086C287C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835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Діаграма відповідей у Формах. Назва запитання: 22. Чи надходили до Вас звернення/повідомлення від учнів про булінг впродовж останнього навчального року?&#10;. Кількість відповідей: 72 відповіді.">
            <a:extLst>
              <a:ext uri="{FF2B5EF4-FFF2-40B4-BE49-F238E27FC236}">
                <a16:creationId xmlns:a16="http://schemas.microsoft.com/office/drawing/2014/main" id="{B27615F7-C2DB-4F8B-A6BE-926CB71FF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86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Діаграма відповідей у Формах. Назва запитання: 23. Чи зустрічались Ви з випадками мобінгу (булінгу на робочому місці) за останній рік роботи?&#10;. Кількість відповідей: 72 відповіді.">
            <a:extLst>
              <a:ext uri="{FF2B5EF4-FFF2-40B4-BE49-F238E27FC236}">
                <a16:creationId xmlns:a16="http://schemas.microsoft.com/office/drawing/2014/main" id="{A3570D0F-091A-4324-AF9E-C7FF0F49F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894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Діаграма відповідей у Формах. Назва запитання: 24. Якщо Ви зустрічались із випадками мобінгу щодо себе, то від кого?  &#10;. Кількість відповідей: 8 відповідей.">
            <a:extLst>
              <a:ext uri="{FF2B5EF4-FFF2-40B4-BE49-F238E27FC236}">
                <a16:creationId xmlns:a16="http://schemas.microsoft.com/office/drawing/2014/main" id="{B8B9BCE1-3591-4EE0-BAF1-B19AE67B7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369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Діаграма відповідей у Формах. Назва запитання: 25. У закладі освіти реагують на Ваші звернення про випадки булінгу та мобінгу?  &#10;. Кількість відповідей: 72 відповіді.">
            <a:extLst>
              <a:ext uri="{FF2B5EF4-FFF2-40B4-BE49-F238E27FC236}">
                <a16:creationId xmlns:a16="http://schemas.microsoft.com/office/drawing/2014/main" id="{9554C5D8-1049-479B-A348-80EAEAC9B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038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Діаграма відповідей у Формах. Назва запитання: 26. У закладі освіти проводиться навчання, просвітницька робота за участі відповідних служб/органів/організацій для учасників освітнього процесу з метою виявлення ознак булінгу (цькування) та запобігання його прояву?&#10;. Кількість відповідей: 72 відповіді.">
            <a:extLst>
              <a:ext uri="{FF2B5EF4-FFF2-40B4-BE49-F238E27FC236}">
                <a16:creationId xmlns:a16="http://schemas.microsoft.com/office/drawing/2014/main" id="{2AC9934C-65ED-4716-A074-A9BAEB54C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425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Діаграма відповідей у Формах. Назва запитання: 27. Зазначте в розробленні яких документів Ви брали участь: (можна обрати кілька варіантів відповідей)&#10;. Кількість відповідей: 72 відповіді.">
            <a:extLst>
              <a:ext uri="{FF2B5EF4-FFF2-40B4-BE49-F238E27FC236}">
                <a16:creationId xmlns:a16="http://schemas.microsoft.com/office/drawing/2014/main" id="{299A75F3-DC8A-4121-8BE0-0BC5DE81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677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Діаграма відповідей у Формах. Назва запитання: 28. Оцініть діяльність педагогічної ради закладу освіти:&#10;. Кількість відповідей: .">
            <a:extLst>
              <a:ext uri="{FF2B5EF4-FFF2-40B4-BE49-F238E27FC236}">
                <a16:creationId xmlns:a16="http://schemas.microsoft.com/office/drawing/2014/main" id="{ABF40BE1-9B22-44BC-86EA-0E1A3FCBB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36"/>
          <a:stretch/>
        </p:blipFill>
        <p:spPr bwMode="auto">
          <a:xfrm>
            <a:off x="0" y="0"/>
            <a:ext cx="12192000" cy="485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44CAC9-B5A8-4B61-88EA-F5E24CA7CD47}"/>
              </a:ext>
            </a:extLst>
          </p:cNvPr>
          <p:cNvSpPr txBox="1"/>
          <p:nvPr/>
        </p:nvSpPr>
        <p:spPr>
          <a:xfrm>
            <a:off x="768626" y="4826675"/>
            <a:ext cx="83091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uk-UA" dirty="0"/>
              <a:t>Педагогічна рада функціонує системно і ефективно, розглядаються актуальні питання діяльності закладу, рішення приймаються колегіально й демократично.</a:t>
            </a:r>
          </a:p>
          <a:p>
            <a:pPr marL="342900" indent="-342900">
              <a:buAutoNum type="arabicPeriod"/>
            </a:pPr>
            <a:r>
              <a:rPr lang="uk-UA" dirty="0"/>
              <a:t>Педагогічна рада функціонує системно, але помітна відсутність активності у педагогічних працівників під час прийняття рішень</a:t>
            </a:r>
          </a:p>
          <a:p>
            <a:pPr marL="342900" indent="-342900">
              <a:buAutoNum type="arabicPeriod"/>
            </a:pPr>
            <a:r>
              <a:rPr lang="uk-UA" dirty="0"/>
              <a:t>Діяльність педагогічної ради заважає системі управлінської діяльності у закладі освіти</a:t>
            </a:r>
          </a:p>
        </p:txBody>
      </p:sp>
    </p:spTree>
    <p:extLst>
      <p:ext uri="{BB962C8B-B14F-4D97-AF65-F5344CB8AC3E}">
        <p14:creationId xmlns:p14="http://schemas.microsoft.com/office/powerpoint/2010/main" val="2390324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Діаграма відповідей у Формах. Назва запитання: 29. У закладі освіти проводяться навчання/інструктажі з охорони праці, безпеки життєдіяльності, пожежної безпеки, правил поведінки в умовах надзвичайних ситуацій, інструктажі з домедичної допомоги&#10;. Кількість відповідей: 72 відповіді.">
            <a:extLst>
              <a:ext uri="{FF2B5EF4-FFF2-40B4-BE49-F238E27FC236}">
                <a16:creationId xmlns:a16="http://schemas.microsoft.com/office/drawing/2014/main" id="{DC5E0BC1-7502-4F7C-9191-4593BC3E5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278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Діаграма відповідей у Формах. Назва запитання: 30. У закладі освіти розроблений алгоритм дій у разі нещасного випадку із учасниками освітнього процесу? Ви дотримуєтесь його?&#10;. Кількість відповідей: 72 відповіді.">
            <a:extLst>
              <a:ext uri="{FF2B5EF4-FFF2-40B4-BE49-F238E27FC236}">
                <a16:creationId xmlns:a16="http://schemas.microsoft.com/office/drawing/2014/main" id="{E83E1FE1-8BA2-4216-8C39-332B2AAF1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505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Діаграма відповідей у Формах. Назва запитання: 31. У закладі освіти проводиться інформаційні, освітні заходи, спрямовані на формування негативного ставлення до корупції?&#10;. Кількість відповідей: 72 відповіді.">
            <a:extLst>
              <a:ext uri="{FF2B5EF4-FFF2-40B4-BE49-F238E27FC236}">
                <a16:creationId xmlns:a16="http://schemas.microsoft.com/office/drawing/2014/main" id="{5C91473F-2989-4D3C-9642-926721CF5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87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іаграма відповідей у Формах. Назва запитання: 2. За якими формами відбувалося підвищення Вашої професійної кваліфікації? (можна обрати кілька варіантів відповідей)&#10;. Кількість відповідей: 72 відповіді.">
            <a:extLst>
              <a:ext uri="{FF2B5EF4-FFF2-40B4-BE49-F238E27FC236}">
                <a16:creationId xmlns:a16="http://schemas.microsoft.com/office/drawing/2014/main" id="{FD5B3C11-31D4-473F-9FF4-60C1FAEB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286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EE821B-939A-4CE5-9EC0-401720BE9B38}"/>
              </a:ext>
            </a:extLst>
          </p:cNvPr>
          <p:cNvSpPr txBox="1"/>
          <p:nvPr/>
        </p:nvSpPr>
        <p:spPr>
          <a:xfrm>
            <a:off x="1447801" y="1704417"/>
            <a:ext cx="869011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900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br>
              <a:rPr lang="ru-RU" sz="49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«Анкета для </a:t>
            </a:r>
            <a:r>
              <a:rPr lang="uk-UA" sz="49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49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2024-2025»</a:t>
            </a:r>
            <a:endParaRPr lang="uk-UA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43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Діаграма відповідей у Формах. Назва запитання: 1. З яким настроєм Ви зазвичай ідете до школи?. Кількість відповідей: 145 відповідей.">
            <a:extLst>
              <a:ext uri="{FF2B5EF4-FFF2-40B4-BE49-F238E27FC236}">
                <a16:creationId xmlns:a16="http://schemas.microsoft.com/office/drawing/2014/main" id="{BE0F88C6-20FE-4EBE-A231-5DF0B6B49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285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Діаграма відповідей у Формах. Назва запитання: 2. Як Ви почуваєтеся у школі, гімназії, ліцеї?. Кількість відповідей: 145 відповідей.">
            <a:extLst>
              <a:ext uri="{FF2B5EF4-FFF2-40B4-BE49-F238E27FC236}">
                <a16:creationId xmlns:a16="http://schemas.microsoft.com/office/drawing/2014/main" id="{11CE3C62-5B17-4A43-B9DE-BCEFEFF8E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365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Діаграма відповідей у Формах. Назва запитання: 3. Вас задовольняє розклад занять?. Кількість відповідей: 145 відповідей.">
            <a:extLst>
              <a:ext uri="{FF2B5EF4-FFF2-40B4-BE49-F238E27FC236}">
                <a16:creationId xmlns:a16="http://schemas.microsoft.com/office/drawing/2014/main" id="{C58F2FC8-F223-4717-B4F0-FE14BD71C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817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Діаграма відповідей у Формах. Назва запитання: 5. Як Ви оціните за 4-бальною шкалою&#10;(1 – дуже погано … 4 – відмінно). Кількість відповідей: .">
            <a:extLst>
              <a:ext uri="{FF2B5EF4-FFF2-40B4-BE49-F238E27FC236}">
                <a16:creationId xmlns:a16="http://schemas.microsoft.com/office/drawing/2014/main" id="{D287CA9F-5446-4464-94AE-1478790FE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263"/>
            <a:ext cx="12192000" cy="519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954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Діаграма відповідей у Формах. Назва запитання: 6. Чи є харчування, яке пропонує шкільна їдальня,  смачним та корисним(здоровим)?. Кількість відповідей: 145 відповідей.">
            <a:extLst>
              <a:ext uri="{FF2B5EF4-FFF2-40B4-BE49-F238E27FC236}">
                <a16:creationId xmlns:a16="http://schemas.microsoft.com/office/drawing/2014/main" id="{4D7C0243-D832-465C-A9DA-388C7E17D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986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Діаграма відповідей у Формах. Назва запитання: 7. Чи інформують Вас учителі, керівництво школи щодо правил охорони праці, техніки безпеки під час занять, пожежної безпеки, правил поведінки під час надзвичайних ситуацій?. Кількість відповідей: 145 відповідей.">
            <a:extLst>
              <a:ext uri="{FF2B5EF4-FFF2-40B4-BE49-F238E27FC236}">
                <a16:creationId xmlns:a16="http://schemas.microsoft.com/office/drawing/2014/main" id="{1E6B016C-0A3A-4BCB-B27C-EABAAD346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896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Діаграма відповідей у Формах. Назва запитання: 8. Чи використовується під час навчання та позаурочних заходів:. Кількість відповідей: .">
            <a:extLst>
              <a:ext uri="{FF2B5EF4-FFF2-40B4-BE49-F238E27FC236}">
                <a16:creationId xmlns:a16="http://schemas.microsoft.com/office/drawing/2014/main" id="{B7488C00-A67E-44FA-9E46-0B3DEBB08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72"/>
          <a:stretch/>
        </p:blipFill>
        <p:spPr bwMode="auto">
          <a:xfrm>
            <a:off x="0" y="1"/>
            <a:ext cx="12192000" cy="322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802A9F-1A81-4455-9C50-4D9210787B81}"/>
              </a:ext>
            </a:extLst>
          </p:cNvPr>
          <p:cNvSpPr txBox="1"/>
          <p:nvPr/>
        </p:nvSpPr>
        <p:spPr>
          <a:xfrm>
            <a:off x="1487557" y="3637722"/>
            <a:ext cx="610262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1.</a:t>
            </a:r>
            <a:r>
              <a:rPr lang="uk-UA" dirty="0"/>
              <a:t>Лабораторне обладнання</a:t>
            </a:r>
            <a:endParaRPr lang="en-US" dirty="0"/>
          </a:p>
          <a:p>
            <a:r>
              <a:rPr lang="en-US" dirty="0"/>
              <a:t>2.</a:t>
            </a:r>
            <a:r>
              <a:rPr lang="uk-UA" dirty="0"/>
              <a:t> Мультимедійне обладнання</a:t>
            </a:r>
            <a:endParaRPr lang="en-US" dirty="0"/>
          </a:p>
          <a:p>
            <a:r>
              <a:rPr lang="en-US" dirty="0"/>
              <a:t>3.</a:t>
            </a:r>
            <a:r>
              <a:rPr lang="uk-UA" dirty="0"/>
              <a:t> Комп’ютерна техніка та програми</a:t>
            </a:r>
            <a:endParaRPr lang="en-US" dirty="0"/>
          </a:p>
          <a:p>
            <a:r>
              <a:rPr lang="en-US" dirty="0"/>
              <a:t>4.</a:t>
            </a:r>
            <a:r>
              <a:rPr lang="uk-UA" dirty="0"/>
              <a:t> Інтернет</a:t>
            </a:r>
            <a:endParaRPr lang="en-US" dirty="0"/>
          </a:p>
          <a:p>
            <a:r>
              <a:rPr lang="en-US" dirty="0"/>
              <a:t>5.</a:t>
            </a:r>
            <a:r>
              <a:rPr lang="ru-RU" dirty="0"/>
              <a:t> </a:t>
            </a:r>
            <a:r>
              <a:rPr lang="ru-RU" dirty="0" err="1"/>
              <a:t>Візуалізація</a:t>
            </a:r>
            <a:r>
              <a:rPr lang="ru-RU" dirty="0"/>
              <a:t> </a:t>
            </a:r>
            <a:r>
              <a:rPr lang="ru-RU" dirty="0" err="1"/>
              <a:t>корисної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(</a:t>
            </a:r>
            <a:r>
              <a:rPr lang="ru-RU" dirty="0" err="1"/>
              <a:t>карти</a:t>
            </a:r>
            <a:r>
              <a:rPr lang="ru-RU" dirty="0"/>
              <a:t>, </a:t>
            </a:r>
            <a:r>
              <a:rPr lang="ru-RU" dirty="0" err="1"/>
              <a:t>графіки</a:t>
            </a:r>
            <a:r>
              <a:rPr lang="ru-RU" dirty="0"/>
              <a:t>, </a:t>
            </a:r>
            <a:r>
              <a:rPr lang="ru-RU" dirty="0" err="1"/>
              <a:t>формули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</a:t>
            </a:r>
            <a:endParaRPr lang="en-US" dirty="0"/>
          </a:p>
          <a:p>
            <a:r>
              <a:rPr lang="en-US" dirty="0"/>
              <a:t>6.</a:t>
            </a:r>
            <a:r>
              <a:rPr lang="uk-UA" dirty="0"/>
              <a:t> Наочність</a:t>
            </a:r>
            <a:endParaRPr lang="en-US" dirty="0"/>
          </a:p>
          <a:p>
            <a:r>
              <a:rPr lang="en-US" dirty="0"/>
              <a:t>7.</a:t>
            </a:r>
            <a:r>
              <a:rPr lang="uk-UA" dirty="0"/>
              <a:t> Спортивна зала/спортивний майданчик</a:t>
            </a:r>
            <a:endParaRPr lang="en-US" dirty="0"/>
          </a:p>
          <a:p>
            <a:r>
              <a:rPr lang="en-US" dirty="0"/>
              <a:t>8.</a:t>
            </a:r>
            <a:r>
              <a:rPr lang="uk-UA" dirty="0"/>
              <a:t> Спортивний інвентар</a:t>
            </a:r>
          </a:p>
        </p:txBody>
      </p:sp>
    </p:spTree>
    <p:extLst>
      <p:ext uri="{BB962C8B-B14F-4D97-AF65-F5344CB8AC3E}">
        <p14:creationId xmlns:p14="http://schemas.microsoft.com/office/powerpoint/2010/main" val="2017500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Діаграма відповідей у Формах. Назва запитання: 10.1. Психологічне насильство (крик, залякування, тролінг, маніпуляції, приниження, кепкування).&#10;. Кількість відповідей: 145 відповідей.">
            <a:extLst>
              <a:ext uri="{FF2B5EF4-FFF2-40B4-BE49-F238E27FC236}">
                <a16:creationId xmlns:a16="http://schemas.microsoft.com/office/drawing/2014/main" id="{BFE6F84D-8B9F-476C-87DE-21977F508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8737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6BF95-F06D-47F7-AC2E-6E4A8B702D64}"/>
              </a:ext>
            </a:extLst>
          </p:cNvPr>
          <p:cNvSpPr txBox="1"/>
          <p:nvPr/>
        </p:nvSpPr>
        <p:spPr>
          <a:xfrm>
            <a:off x="745435" y="351102"/>
            <a:ext cx="7841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траплялося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Вами за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останній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територією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регулярній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щось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наступного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36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Діаграма відповідей у Формах. Назва запитання: Якщо так, то від кого зазнавали психологічного насильства? (можна обрати декілька варіантів відповідей):. Кількість відповідей: 50 відповідей.">
            <a:extLst>
              <a:ext uri="{FF2B5EF4-FFF2-40B4-BE49-F238E27FC236}">
                <a16:creationId xmlns:a16="http://schemas.microsoft.com/office/drawing/2014/main" id="{33D939BA-300E-4DE3-96E8-0EB709EEB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7943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109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Діаграма відповідей у Формах. Назва запитання: 3. У закладі освіти створені умови для постійного підвищення кваліфікації педагогів, їх чергової та позачергової атестації, добровільної сертифікації тощо?&#10;. Кількість відповідей: 72 відповіді.">
            <a:extLst>
              <a:ext uri="{FF2B5EF4-FFF2-40B4-BE49-F238E27FC236}">
                <a16:creationId xmlns:a16="http://schemas.microsoft.com/office/drawing/2014/main" id="{2F4D88DF-024D-49F2-8CC5-E12E47964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302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Діаграма відповідей у Формах. Назва запитання: 10.2. Фізичне насильство (побиття, завдання шкоди здоров’ю, штовхання).  &#10;. Кількість відповідей: 145 відповідей.">
            <a:extLst>
              <a:ext uri="{FF2B5EF4-FFF2-40B4-BE49-F238E27FC236}">
                <a16:creationId xmlns:a16="http://schemas.microsoft.com/office/drawing/2014/main" id="{0EB7731E-1C37-4D44-A6F6-DD239DEC0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7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Діаграма відповідей у Формах. Назва запитання: Якщо так, то від кого зазнавали фізичного насильства? (можна обрати декілька варіантів відповідей):  &#10;. Кількість відповідей: 34 відповіді.">
            <a:extLst>
              <a:ext uri="{FF2B5EF4-FFF2-40B4-BE49-F238E27FC236}">
                <a16:creationId xmlns:a16="http://schemas.microsoft.com/office/drawing/2014/main" id="{2DD557D7-C6D3-409F-889F-4F29864FE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0"/>
            <a:ext cx="7470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2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Діаграма відповідей у Формах. Назва запитання: 10.3. Економічне насильство (вимагання грошей, відбирання їжі, особистих речей).  &#10;. Кількість відповідей: 145 відповідей.">
            <a:extLst>
              <a:ext uri="{FF2B5EF4-FFF2-40B4-BE49-F238E27FC236}">
                <a16:creationId xmlns:a16="http://schemas.microsoft.com/office/drawing/2014/main" id="{4C4010B5-9020-4CF5-B4D0-D2E885060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458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Діаграма відповідей у Формах. Назва запитання: Якщо так, то від кого зазнавали економічного насильства? (можна обрати декілька варіантів відповідей):  &#10;. Кількість відповідей: 36 відповідей.">
            <a:extLst>
              <a:ext uri="{FF2B5EF4-FFF2-40B4-BE49-F238E27FC236}">
                <a16:creationId xmlns:a16="http://schemas.microsoft.com/office/drawing/2014/main" id="{2B5103B6-4F7F-4CAC-B33F-C6B5CD0A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0"/>
            <a:ext cx="7699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8379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Діаграма відповідей у Формах. Назва запитання: 11. Якщо Ви потерпали від випадків булінгу/цькування (систематичні, регулярні дії чи бездіяльність дорослих або інших учнів, які полягають у психологічному, фізичному, економічному, сексуальному насильстві) чи стали його свідком, то до кого Ви звертались за допомогою у школі (гімназії, ліцеї)? (можна обрати декілька варіантів відповідей). Кількість відповідей: 145 відповідей.">
            <a:extLst>
              <a:ext uri="{FF2B5EF4-FFF2-40B4-BE49-F238E27FC236}">
                <a16:creationId xmlns:a16="http://schemas.microsoft.com/office/drawing/2014/main" id="{010BCE4A-CDD7-4DC6-9D4C-FEAA36E9B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8"/>
          <a:stretch/>
        </p:blipFill>
        <p:spPr bwMode="auto">
          <a:xfrm>
            <a:off x="2199861" y="220474"/>
            <a:ext cx="7248939" cy="642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04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Діаграма відповідей у Формах. Назва запитання: Чи допомогло це звернення зупинити булінг (цькування) відносно Вас?  &#10;. Кількість відповідей: 58 відповідей.">
            <a:extLst>
              <a:ext uri="{FF2B5EF4-FFF2-40B4-BE49-F238E27FC236}">
                <a16:creationId xmlns:a16="http://schemas.microsoft.com/office/drawing/2014/main" id="{E94AF127-E6A5-4C3F-B74B-A45A086BF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632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Діаграма відповідей у Формах. Назва запитання: 12. Керівництво школи (гімназії, ліцею) доступне та відкрите до спілкування (коли у Вас є якась пропозиція або проблема, Ви можете прийти до директора та поспілкуватися)?. Кількість відповідей: 145 відповідей.">
            <a:extLst>
              <a:ext uri="{FF2B5EF4-FFF2-40B4-BE49-F238E27FC236}">
                <a16:creationId xmlns:a16="http://schemas.microsoft.com/office/drawing/2014/main" id="{7BE3BD47-D567-4A8F-94C4-7969AC8F7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149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Діаграма відповідей у Формах. Назва запитання: 13. Керівництво школи (ліцею, гімназії) реагує на Ваші звернення (пропозиції, скарги)?&#10;. Кількість відповідей: 145 відповідей.">
            <a:extLst>
              <a:ext uri="{FF2B5EF4-FFF2-40B4-BE49-F238E27FC236}">
                <a16:creationId xmlns:a16="http://schemas.microsoft.com/office/drawing/2014/main" id="{8DDE6259-C180-450B-B977-2273FA76D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593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Діаграма відповідей у Формах. Назва запитання: 14.У Вашій школі розроблено правила поведінки? Чи ознайомлені Ви з ними та чи дотримуєтеся їх?&#10;. Кількість відповідей: 145 відповідей.">
            <a:extLst>
              <a:ext uri="{FF2B5EF4-FFF2-40B4-BE49-F238E27FC236}">
                <a16:creationId xmlns:a16="http://schemas.microsoft.com/office/drawing/2014/main" id="{24AC1F61-01D3-4AC1-9A85-8405837CA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566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Діаграма відповідей у Формах. Назва запитання: 15. Чи дотримуються Ваші права у закладі освіти?. Кількість відповідей: 145 відповідей.">
            <a:extLst>
              <a:ext uri="{FF2B5EF4-FFF2-40B4-BE49-F238E27FC236}">
                <a16:creationId xmlns:a16="http://schemas.microsoft.com/office/drawing/2014/main" id="{838FD639-1819-478F-B9FC-788A7CE5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642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Діаграма відповідей у Формах. Назва запитання: 4. Що перешкоджає вашому професійному розвитку? (можна обрати кілька варіантів відповідей)&#10;. Кількість відповідей: 72 відповіді.">
            <a:extLst>
              <a:ext uri="{FF2B5EF4-FFF2-40B4-BE49-F238E27FC236}">
                <a16:creationId xmlns:a16="http://schemas.microsoft.com/office/drawing/2014/main" id="{90E0D2C6-0C05-485D-AF70-9B339B9A1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5184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Діаграма відповідей у Формах. Назва запитання: 17. Чи інформує Вас заклад про те, як безпечно користуватися Інтернетом?. Кількість відповідей: 145 відповідей.">
            <a:extLst>
              <a:ext uri="{FF2B5EF4-FFF2-40B4-BE49-F238E27FC236}">
                <a16:creationId xmlns:a16="http://schemas.microsoft.com/office/drawing/2014/main" id="{9C124861-F852-4257-97C6-A6D54CCFA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992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Діаграма відповідей у Формах. Назва запитання: 18. Наскільки Ви погоджуєтеся з наступними твердженнями . Кількість відповідей: .">
            <a:extLst>
              <a:ext uri="{FF2B5EF4-FFF2-40B4-BE49-F238E27FC236}">
                <a16:creationId xmlns:a16="http://schemas.microsoft.com/office/drawing/2014/main" id="{0CD75410-0008-4034-A714-A503CB94D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5"/>
            <a:ext cx="121920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2344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Діаграма відповідей у Формах. Назва запитання: 19. Ви отримуєте інформацію про критерії, правила оцінювання навчальних досягнень?&#10;. Кількість відповідей: 145 відповідей.">
            <a:extLst>
              <a:ext uri="{FF2B5EF4-FFF2-40B4-BE49-F238E27FC236}">
                <a16:creationId xmlns:a16="http://schemas.microsoft.com/office/drawing/2014/main" id="{45B970FD-EC71-4B2D-B0AB-B0DF5EB5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5781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Діаграма відповідей у Формах. Назва запитання: 20. Наскільки вчителі  справедливо оцінюють Ваші навчальні досягнення?&#10;. Кількість відповідей: 145 відповідей.">
            <a:extLst>
              <a:ext uri="{FF2B5EF4-FFF2-40B4-BE49-F238E27FC236}">
                <a16:creationId xmlns:a16="http://schemas.microsoft.com/office/drawing/2014/main" id="{649BC5F1-1CFB-4CAD-A61C-79858801F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238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Діаграма відповідей у Формах. Назва запитання: 21. Наскільки доступно вчителі пояснюють та аргументують виставлення оцінок?. Кількість відповідей: 145 відповідей.">
            <a:extLst>
              <a:ext uri="{FF2B5EF4-FFF2-40B4-BE49-F238E27FC236}">
                <a16:creationId xmlns:a16="http://schemas.microsoft.com/office/drawing/2014/main" id="{1672494E-2C1F-43A3-9AEB-B2BEEDF6E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874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Діаграма відповідей у Формах. Назва запитання: 22. Чи здійснюєте ви самооцінювання результатів своєї роботи  під час занять?. Кількість відповідей: 145 відповідей.">
            <a:extLst>
              <a:ext uri="{FF2B5EF4-FFF2-40B4-BE49-F238E27FC236}">
                <a16:creationId xmlns:a16="http://schemas.microsoft.com/office/drawing/2014/main" id="{10C4CBAF-D7FE-442D-933E-EC10975B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154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Діаграма відповідей у Формах. Назва запитання: 23. В  яких  формах  Ви, як  правило, отримуєте  зворотній  зв’язок  від  вчителів  щодо  Вашого  навчання:. Кількість відповідей: .">
            <a:extLst>
              <a:ext uri="{FF2B5EF4-FFF2-40B4-BE49-F238E27FC236}">
                <a16:creationId xmlns:a16="http://schemas.microsoft.com/office/drawing/2014/main" id="{C413266B-D46C-4ADA-904F-5B14D131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"/>
            <a:ext cx="121920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9872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Діаграма відповідей у Формах. Назва запитання: 24. У школі оцінюють Ваші навчальні досягнення з метою:. Кількість відповідей: 145 відповідей.">
            <a:extLst>
              <a:ext uri="{FF2B5EF4-FFF2-40B4-BE49-F238E27FC236}">
                <a16:creationId xmlns:a16="http://schemas.microsoft.com/office/drawing/2014/main" id="{F72D17CB-E7B8-4B43-BA45-C4E43DFF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0727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Діаграма відповідей у Формах. Назва запитання: 25. Від кого (чого) залежать Ваші результати навчання? (можна обрати кілька варіантів відповідей). Кількість відповідей: 145 відповідей.">
            <a:extLst>
              <a:ext uri="{FF2B5EF4-FFF2-40B4-BE49-F238E27FC236}">
                <a16:creationId xmlns:a16="http://schemas.microsoft.com/office/drawing/2014/main" id="{C389C68D-653F-496D-8A01-3C8BDCCDC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5080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Діаграма відповідей у Формах. Назва запитання: 26. Ваша думка вислуховується і враховується вчителями під час проведення уроків?. Кількість відповідей: 145 відповідей.">
            <a:extLst>
              <a:ext uri="{FF2B5EF4-FFF2-40B4-BE49-F238E27FC236}">
                <a16:creationId xmlns:a16="http://schemas.microsoft.com/office/drawing/2014/main" id="{E1424E6D-8698-4E83-98D6-367D885A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423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Діаграма відповідей у Формах. Назва запитання: 5. Які джерела/ресурси Ви використовуєте при розробленні календарно-тематичного планування? (можна обрати кілька варіантів відповідей)&#10;. Кількість відповідей: 72 відповіді.">
            <a:extLst>
              <a:ext uri="{FF2B5EF4-FFF2-40B4-BE49-F238E27FC236}">
                <a16:creationId xmlns:a16="http://schemas.microsoft.com/office/drawing/2014/main" id="{17148E6E-E8E3-446C-8B4D-E7D87E31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9529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Діаграма відповідей у Формах. Назва запитання: 27. Вкажіть твердження, з яким Ви найбільше погоджуєтесь:&#10;. Кількість відповідей: 145 відповідей.">
            <a:extLst>
              <a:ext uri="{FF2B5EF4-FFF2-40B4-BE49-F238E27FC236}">
                <a16:creationId xmlns:a16="http://schemas.microsoft.com/office/drawing/2014/main" id="{2716601D-CA48-4D55-A6EA-9FD8DE631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5948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Діаграма відповідей у Формах. Назва запитання: 28. Чи проводяться з Вами бесіди про важливість дотримання академічної доброчесності: неприпустимість списування та плагіату, необхідність вказувати джерела інформації, які використовуються тощо? (можна обрати декілька варіантів відповідей). Кількість відповідей: 145 відповідей.">
            <a:extLst>
              <a:ext uri="{FF2B5EF4-FFF2-40B4-BE49-F238E27FC236}">
                <a16:creationId xmlns:a16="http://schemas.microsoft.com/office/drawing/2014/main" id="{5A2FF72A-4893-4150-904E-714F69D68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5615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Діаграма відповідей у Формах. Назва запитання: 29. З якою метою Ви відвідуєте шкільну бібліотеку (інформаційноресурсний центр)? (можна обрати декілька варіантів відповідей). Кількість відповідей: 145 відповідей.">
            <a:extLst>
              <a:ext uri="{FF2B5EF4-FFF2-40B4-BE49-F238E27FC236}">
                <a16:creationId xmlns:a16="http://schemas.microsoft.com/office/drawing/2014/main" id="{EF41A0C3-05F7-4A70-9BB6-A81062488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4847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Діаграма відповідей у Формах. Назва запитання: 30. Оберіть питання, у вирішенні яких Ви брали участь? (можна обрати декілька варіантів відповідей). Кількість відповідей: 145 відповідей.">
            <a:extLst>
              <a:ext uri="{FF2B5EF4-FFF2-40B4-BE49-F238E27FC236}">
                <a16:creationId xmlns:a16="http://schemas.microsoft.com/office/drawing/2014/main" id="{1A47E7EB-5FA6-4E25-8DCF-071AAC843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0"/>
            <a:ext cx="980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589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Діаграма відповідей у Формах. Назва запитання: 31. В яких ініціативах (заходах, проєктах, подіях тощо) Ви берете участь?. Кількість відповідей: .">
            <a:extLst>
              <a:ext uri="{FF2B5EF4-FFF2-40B4-BE49-F238E27FC236}">
                <a16:creationId xmlns:a16="http://schemas.microsoft.com/office/drawing/2014/main" id="{FE06972B-0C0A-4B07-98AC-9B7DF7764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5"/>
            <a:ext cx="121920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2523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Діаграма відповідей у Формах. Назва запитання: 32. Найчастіше участь у вищезазначених заходах Ви брали:. Кількість відповідей: 145 відповідей.">
            <a:extLst>
              <a:ext uri="{FF2B5EF4-FFF2-40B4-BE49-F238E27FC236}">
                <a16:creationId xmlns:a16="http://schemas.microsoft.com/office/drawing/2014/main" id="{8E0A64CC-CE87-4CAE-807F-ED5064222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4526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Діаграма відповідей у Формах. Назва запитання: 33. Які позаурочні заходи організовуються у школі? (можна обрати декілька варіантів відповідей). Кількість відповідей: 145 відповідей.">
            <a:extLst>
              <a:ext uri="{FF2B5EF4-FFF2-40B4-BE49-F238E27FC236}">
                <a16:creationId xmlns:a16="http://schemas.microsoft.com/office/drawing/2014/main" id="{F2D65415-0924-43A0-B939-B15DAEB58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3073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Діаграма відповідей у Формах. Назва запитання: 34. Як Ви отримуєте інформацію про діяльність школи та про події, які в ній відбуваються? (можна обрати декілька варіантів відповідей). Кількість відповідей: 145 відповідей.">
            <a:extLst>
              <a:ext uri="{FF2B5EF4-FFF2-40B4-BE49-F238E27FC236}">
                <a16:creationId xmlns:a16="http://schemas.microsoft.com/office/drawing/2014/main" id="{BE78F107-0690-47A6-8679-EB97ECEF6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4712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Діаграма відповідей у Формах. Назва запитання: 35. У яких формах вчителі та керівництво інформують Вас про негативне ставлення до корупції? (можна обрати декілька варіантів відповідей). Кількість відповідей: 145 відповідей.">
            <a:extLst>
              <a:ext uri="{FF2B5EF4-FFF2-40B4-BE49-F238E27FC236}">
                <a16:creationId xmlns:a16="http://schemas.microsoft.com/office/drawing/2014/main" id="{ABC39F3C-A639-4D92-9D44-7206284F5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293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B1DFD5-AAB7-4506-A003-5B2F7E9ECE3F}"/>
              </a:ext>
            </a:extLst>
          </p:cNvPr>
          <p:cNvSpPr txBox="1"/>
          <p:nvPr/>
        </p:nvSpPr>
        <p:spPr>
          <a:xfrm>
            <a:off x="745433" y="2234504"/>
            <a:ext cx="935272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900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br>
              <a:rPr lang="ru-RU" sz="49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«Анкета для </a:t>
            </a:r>
            <a:r>
              <a:rPr lang="uk-UA" sz="49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 </a:t>
            </a:r>
            <a:r>
              <a:rPr lang="ru-RU" sz="49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2024-2025»</a:t>
            </a:r>
            <a:endParaRPr lang="uk-UA" sz="4900" dirty="0"/>
          </a:p>
        </p:txBody>
      </p:sp>
    </p:spTree>
    <p:extLst>
      <p:ext uri="{BB962C8B-B14F-4D97-AF65-F5344CB8AC3E}">
        <p14:creationId xmlns:p14="http://schemas.microsoft.com/office/powerpoint/2010/main" val="2061067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Діаграма відповідей у Формах. Назва запитання: 7. Для оцінювання здобувачів освіти Ви використовуєте: (можна обрати кілька варіантів відповідей)&#10;. Кількість відповідей: 72 відповіді.">
            <a:extLst>
              <a:ext uri="{FF2B5EF4-FFF2-40B4-BE49-F238E27FC236}">
                <a16:creationId xmlns:a16="http://schemas.microsoft.com/office/drawing/2014/main" id="{62AFC642-CE4D-4D40-AD10-21A66E885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4037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Діаграма відповідей у Формах. Назва запитання: 1. У якому настрої ваша дитина, як правило, іде до школи?&#10;. Кількість відповідей: 479 відповідей.">
            <a:extLst>
              <a:ext uri="{FF2B5EF4-FFF2-40B4-BE49-F238E27FC236}">
                <a16:creationId xmlns:a16="http://schemas.microsoft.com/office/drawing/2014/main" id="{A204D0AB-9816-4168-911A-FAF4F493D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12192000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102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E5F4AC-A707-489A-BA71-8C3A58507D8E}"/>
              </a:ext>
            </a:extLst>
          </p:cNvPr>
          <p:cNvSpPr txBox="1"/>
          <p:nvPr/>
        </p:nvSpPr>
        <p:spPr>
          <a:xfrm>
            <a:off x="135833" y="0"/>
            <a:ext cx="93129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ru-RU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2.З </a:t>
            </a:r>
            <a:r>
              <a:rPr lang="ru-RU" sz="2400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чим</a:t>
            </a:r>
            <a:r>
              <a:rPr lang="ru-RU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Ви </a:t>
            </a:r>
            <a:r>
              <a:rPr lang="ru-RU" sz="2400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пов’язуєте</a:t>
            </a:r>
            <a:r>
              <a:rPr lang="ru-RU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небажання</a:t>
            </a:r>
            <a:r>
              <a:rPr lang="ru-RU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Вашої</a:t>
            </a:r>
            <a:r>
              <a:rPr lang="ru-RU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йти</a:t>
            </a:r>
            <a:r>
              <a:rPr lang="ru-RU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0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  </a:t>
            </a:r>
            <a:br>
              <a:rPr lang="ru-RU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581D18-8FE2-4B0C-8048-84466DE62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344" y="477078"/>
            <a:ext cx="5354206" cy="634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152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Діаграма відповідей у Формах. Назва запитання:   3.У Вашої дитини виникали проблеми з адаптацією у закладі освіти?  &#10;. Кількість відповідей: 479 відповідей.">
            <a:extLst>
              <a:ext uri="{FF2B5EF4-FFF2-40B4-BE49-F238E27FC236}">
                <a16:creationId xmlns:a16="http://schemas.microsoft.com/office/drawing/2014/main" id="{BFC57A86-B27C-4B43-B235-B6CADAB93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2004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Діаграма відповідей у Формах. Назва запитання: 4.Вам завжди вдається поспілкуватися з керівництвом закладу освіти і досягти взаєморозуміння?  &#10;. Кількість відповідей: 479 відповідей.">
            <a:extLst>
              <a:ext uri="{FF2B5EF4-FFF2-40B4-BE49-F238E27FC236}">
                <a16:creationId xmlns:a16="http://schemas.microsoft.com/office/drawing/2014/main" id="{B147193E-2165-4469-9633-55E8A7446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2060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Діаграма відповідей у Формах. Назва запитання:  5.Учителі справедливо оцінюють навчальні досягнення Вашої дитини?  &#10;. Кількість відповідей: 479 відповідей.">
            <a:extLst>
              <a:ext uri="{FF2B5EF4-FFF2-40B4-BE49-F238E27FC236}">
                <a16:creationId xmlns:a16="http://schemas.microsoft.com/office/drawing/2014/main" id="{D1A84442-BF43-43A6-B87C-05828BF66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3938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Діаграма відповідей у Формах. Назва запитання: 6.Ви отримуєте інформацію про критерії, правила і процедури оцінювання навчальних досягнень учнів?  &#10;. Кількість відповідей: 479 відповідей.">
            <a:extLst>
              <a:ext uri="{FF2B5EF4-FFF2-40B4-BE49-F238E27FC236}">
                <a16:creationId xmlns:a16="http://schemas.microsoft.com/office/drawing/2014/main" id="{F0C68DBB-E859-4EDE-86B9-B47B3209B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12192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5722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Діаграма відповідей у Формах. Назва запитання: 7.Педагоги закладу освіти забезпечують зворотний зв’язок із Вами?  &#10;. Кількість відповідей: 479 відповідей.">
            <a:extLst>
              <a:ext uri="{FF2B5EF4-FFF2-40B4-BE49-F238E27FC236}">
                <a16:creationId xmlns:a16="http://schemas.microsoft.com/office/drawing/2014/main" id="{1328F3E4-FC39-438B-82B5-C2740EA72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1741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Діаграма відповідей у Формах. Назва запитання: 8.Ви задоволені загалом організацією освітнього процесу в школі?  &#10;. Кількість відповідей: 479 відповідей.">
            <a:extLst>
              <a:ext uri="{FF2B5EF4-FFF2-40B4-BE49-F238E27FC236}">
                <a16:creationId xmlns:a16="http://schemas.microsoft.com/office/drawing/2014/main" id="{A91D8C14-1922-4632-8038-4CAC369CD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12192000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6813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Діаграма відповідей у Формах. Назва запитання: 9.На чию допомогу Ви найчастіше розраховуєте в школі у розв’язанні проблемних ситуацій з дитиною? (можна обрати кілька варіантів відповідей)  &#10;. Кількість відповідей: 479 відповідей.">
            <a:extLst>
              <a:ext uri="{FF2B5EF4-FFF2-40B4-BE49-F238E27FC236}">
                <a16:creationId xmlns:a16="http://schemas.microsoft.com/office/drawing/2014/main" id="{B1140E01-7C58-40C9-BF97-59013388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3655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Діаграма відповідей у Формах. Назва запитання: 10.Як Ви оціните освітнє середовище за 4-бальною шкалою (1 — дуже погано … 4 — відмінно)?  &#10;. Кількість відповідей: .">
            <a:extLst>
              <a:ext uri="{FF2B5EF4-FFF2-40B4-BE49-F238E27FC236}">
                <a16:creationId xmlns:a16="http://schemas.microsoft.com/office/drawing/2014/main" id="{FFE1693A-A97F-40BE-AA51-C9C79E821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738"/>
            <a:ext cx="12192000" cy="445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550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Діаграма відповідей у Формах. Назва запитання: 8. Які критерії оцінювання Ви використовуєте для предмету (предметів), які викладаєте?&#10;. Кількість відповідей: 72 відповіді.">
            <a:extLst>
              <a:ext uri="{FF2B5EF4-FFF2-40B4-BE49-F238E27FC236}">
                <a16:creationId xmlns:a16="http://schemas.microsoft.com/office/drawing/2014/main" id="{6904B85F-C5FB-40FF-B1F4-32DB2E30A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12192000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3770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Діаграма відповідей у Формах. Назва запитання: 11.Ваша дитина харчується у закладі освіти?  &#10;. Кількість відповідей: 479 відповідей.">
            <a:extLst>
              <a:ext uri="{FF2B5EF4-FFF2-40B4-BE49-F238E27FC236}">
                <a16:creationId xmlns:a16="http://schemas.microsoft.com/office/drawing/2014/main" id="{1DABDDE8-0683-43E1-8007-D62F0B755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5996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Діаграма відповідей у Формах. Назва запитання: 12.Якщо Ваша дитина харчується у школі, то наскільки Ви задоволені харчуванням?  &#10;. Кількість відповідей: 479 відповідей.">
            <a:extLst>
              <a:ext uri="{FF2B5EF4-FFF2-40B4-BE49-F238E27FC236}">
                <a16:creationId xmlns:a16="http://schemas.microsoft.com/office/drawing/2014/main" id="{F2B6C6E3-0466-4A2F-A629-9FB426B15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12192000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5634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74B71C-BD87-4418-B2F7-6278319D31B4}"/>
              </a:ext>
            </a:extLst>
          </p:cNvPr>
          <p:cNvSpPr txBox="1"/>
          <p:nvPr/>
        </p:nvSpPr>
        <p:spPr>
          <a:xfrm>
            <a:off x="0" y="0"/>
            <a:ext cx="88888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uk-UA" sz="2400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13.Якщо Ви незадоволені організацією харчування у школі, то вкажіть, що саме є причиною (можна обрати кілька варіантів відповідей):  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8C2636-62C0-4CA4-8F4E-27F571F82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216" y="685905"/>
            <a:ext cx="5552661" cy="601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508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Діаграма відповідей у Формах. Назва запитання:   14.Чи проводиться у закладі освіти робота з батьками щодо:  &#10;. Кількість відповідей: .">
            <a:extLst>
              <a:ext uri="{FF2B5EF4-FFF2-40B4-BE49-F238E27FC236}">
                <a16:creationId xmlns:a16="http://schemas.microsoft.com/office/drawing/2014/main" id="{D1B1CC4B-4B3E-4957-99F1-5B2668373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3"/>
            <a:ext cx="12192000" cy="597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4139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Діаграма відповідей у Формах. Назва запитання: 15. Якщо Ви звертались із приводу випадків булінгу, якою була реакція закладу?  &#10;. Кількість відповідей: 479 відповідей.">
            <a:extLst>
              <a:ext uri="{FF2B5EF4-FFF2-40B4-BE49-F238E27FC236}">
                <a16:creationId xmlns:a16="http://schemas.microsoft.com/office/drawing/2014/main" id="{808EB112-3E8B-4232-B070-CE6BE5BA0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1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F2C786-4708-4360-9B9D-6BC7DE4BC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005" y="4608506"/>
            <a:ext cx="3081240" cy="22494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464E44-8624-45E0-ACBD-ED1C43FFA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812" y="4584541"/>
            <a:ext cx="3457161" cy="227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234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Діаграма відповідей у Формах. Назва запитання: 16.Чи ознайомлені Ви з правилами поведінки, що прийняті в закладі та дотримуєтеся їх?&#10;. Кількість відповідей: 479 відповідей.">
            <a:extLst>
              <a:ext uri="{FF2B5EF4-FFF2-40B4-BE49-F238E27FC236}">
                <a16:creationId xmlns:a16="http://schemas.microsoft.com/office/drawing/2014/main" id="{0AF562EB-9601-4714-9F0B-9187E31B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425"/>
            <a:ext cx="12192000" cy="51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0967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Діаграма відповідей у Формах. Назва запитання: 17.Ви отримуєте інформацію про діяльність закладу освіти: (можна обрати кілька варіантів відповідей)&#10;. Кількість відповідей: 479 відповідей.">
            <a:extLst>
              <a:ext uri="{FF2B5EF4-FFF2-40B4-BE49-F238E27FC236}">
                <a16:creationId xmlns:a16="http://schemas.microsoft.com/office/drawing/2014/main" id="{9D2E6E14-E1FB-4EC7-83D9-4E91294D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025"/>
            <a:ext cx="12192000" cy="620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1998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Діаграма відповідей у Формах. Назва запитання: 18.Чи порушуються Ваші права учасника освітнього процесу?&#10;. Кількість відповідей: 479 відповідей.">
            <a:extLst>
              <a:ext uri="{FF2B5EF4-FFF2-40B4-BE49-F238E27FC236}">
                <a16:creationId xmlns:a16="http://schemas.microsoft.com/office/drawing/2014/main" id="{A566C216-838B-424E-8DAF-69ED7CA3C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425"/>
            <a:ext cx="12192000" cy="51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838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Діаграма відповідей у Формах. Назва запитання:  19.Школа враховує думку батьків під час прийняття важливих управлінських рішень?&#10;. Кількість відповідей: 479 відповідей.">
            <a:extLst>
              <a:ext uri="{FF2B5EF4-FFF2-40B4-BE49-F238E27FC236}">
                <a16:creationId xmlns:a16="http://schemas.microsoft.com/office/drawing/2014/main" id="{0EAFED10-689F-4F6C-A675-1A0A9BFDF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425"/>
            <a:ext cx="12192000" cy="51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3524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Діаграма відповідей у Формах. Назва запитання:  20.Чи вчасно розглядалися Ваші звернення до керівництва та вживалися відповідні заходи реагування на них?&#10;. Кількість відповідей: 479 відповідей.">
            <a:extLst>
              <a:ext uri="{FF2B5EF4-FFF2-40B4-BE49-F238E27FC236}">
                <a16:creationId xmlns:a16="http://schemas.microsoft.com/office/drawing/2014/main" id="{A189F5BC-3270-4D09-85F1-0998569B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400"/>
            <a:ext cx="12192000" cy="55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248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Діаграма відповідей у Формах. Назва запитання: 9. Як здобувачі освіти дізнаються про критерії, за якими Ви оцінюєте їх навчальні досягнення? (можна обрати кілька варіантів відповідей)&#10;. Кількість відповідей: 72 відповіді.">
            <a:extLst>
              <a:ext uri="{FF2B5EF4-FFF2-40B4-BE49-F238E27FC236}">
                <a16:creationId xmlns:a16="http://schemas.microsoft.com/office/drawing/2014/main" id="{AE251D82-CE19-43DF-9059-7352A288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12192000" cy="61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24788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</TotalTime>
  <Words>284</Words>
  <Application>Microsoft Office PowerPoint</Application>
  <PresentationFormat>Широкий екран</PresentationFormat>
  <Paragraphs>25</Paragraphs>
  <Slides>89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89</vt:i4>
      </vt:variant>
    </vt:vector>
  </HeadingPairs>
  <TitlesOfParts>
    <vt:vector size="95" baseType="lpstr">
      <vt:lpstr>Arial</vt:lpstr>
      <vt:lpstr>Roboto</vt:lpstr>
      <vt:lpstr>Times New Roman</vt:lpstr>
      <vt:lpstr>Trebuchet MS</vt:lpstr>
      <vt:lpstr>Wingdings 3</vt:lpstr>
      <vt:lpstr>Грань</vt:lpstr>
      <vt:lpstr>Відповіді «Анкета для педагогічних працівників 2024-2025»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Відповіді «Анкета для педагогічних працівників 2024-2025»</dc:title>
  <dc:creator>awrucc12@gmail.com</dc:creator>
  <cp:lastModifiedBy>Home</cp:lastModifiedBy>
  <cp:revision>8</cp:revision>
  <dcterms:created xsi:type="dcterms:W3CDTF">2025-06-05T07:12:14Z</dcterms:created>
  <dcterms:modified xsi:type="dcterms:W3CDTF">2025-10-27T18:57:13Z</dcterms:modified>
</cp:coreProperties>
</file>