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61" r:id="rId9"/>
    <p:sldId id="262" r:id="rId10"/>
    <p:sldId id="263" r:id="rId11"/>
    <p:sldId id="265" r:id="rId12"/>
    <p:sldId id="264" r:id="rId13"/>
  </p:sldIdLst>
  <p:sldSz cx="14630400" cy="8229600"/>
  <p:notesSz cx="6889750" cy="10021888"/>
  <p:embeddedFontLst>
    <p:embeddedFont>
      <p:font typeface="MS Gothic" panose="020B0609070205080204" pitchFamily="49" charset="-128"/>
      <p:regular r:id="rId15"/>
    </p:embeddedFont>
    <p:embeddedFont>
      <p:font typeface="Overpass Light" panose="020B0604020202020204" charset="-52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3" d="100"/>
          <a:sy n="73" d="100"/>
        </p:scale>
        <p:origin x="48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3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38" tIns="33819" rIns="67638" bIns="3381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38" tIns="33819" rIns="67638" bIns="33819"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9F4B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DE6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156138"/>
            <a:ext cx="7556421" cy="40246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uk-UA" sz="2400" b="1" dirty="0" smtClean="0">
                <a:ea typeface="Syne Bold"/>
              </a:rPr>
              <a:t>Інклюзивний шкільний громадський бюджет</a:t>
            </a:r>
          </a:p>
          <a:p>
            <a:r>
              <a:rPr lang="uk-UA" sz="2400" b="1" dirty="0"/>
              <a:t>відповідно до Програми </a:t>
            </a:r>
            <a:r>
              <a:rPr lang="ru-RU" sz="2400" b="1" dirty="0" smtClean="0">
                <a:ea typeface="Syne Bold" pitchFamily="34" charset="-122"/>
                <a:cs typeface="Syne Bold" pitchFamily="34" charset="-120"/>
              </a:rPr>
              <a:t>«</a:t>
            </a:r>
            <a:r>
              <a:rPr lang="ru-RU" sz="2400" b="1" dirty="0" err="1" smtClean="0">
                <a:ea typeface="Syne Bold" pitchFamily="34" charset="-122"/>
                <a:cs typeface="Syne Bold" pitchFamily="34" charset="-120"/>
              </a:rPr>
              <a:t>Шкільний</a:t>
            </a:r>
            <a:r>
              <a:rPr lang="ru-RU" sz="2400" b="1" dirty="0" smtClean="0">
                <a:ea typeface="Syne Bold" pitchFamily="34" charset="-122"/>
                <a:cs typeface="Syne Bold" pitchFamily="34" charset="-120"/>
              </a:rPr>
              <a:t> </a:t>
            </a:r>
            <a:r>
              <a:rPr lang="ru-RU" sz="2400" b="1" dirty="0" err="1" smtClean="0">
                <a:ea typeface="Syne Bold" pitchFamily="34" charset="-122"/>
                <a:cs typeface="Syne Bold" pitchFamily="34" charset="-120"/>
              </a:rPr>
              <a:t>громадський</a:t>
            </a:r>
            <a:r>
              <a:rPr lang="ru-RU" sz="2400" b="1" dirty="0" smtClean="0">
                <a:ea typeface="Syne Bold" pitchFamily="34" charset="-122"/>
                <a:cs typeface="Syne Bold" pitchFamily="34" charset="-120"/>
              </a:rPr>
              <a:t> бюджет» на 2026-2028 р.</a:t>
            </a:r>
          </a:p>
          <a:p>
            <a:endParaRPr lang="uk-UA" sz="4450" b="1" dirty="0" smtClean="0">
              <a:solidFill>
                <a:srgbClr val="233939"/>
              </a:solidFill>
              <a:latin typeface="Syne Bold" pitchFamily="34" charset="0"/>
              <a:ea typeface="Syne Bold" pitchFamily="34" charset="-122"/>
              <a:cs typeface="Syne Bold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b="1" dirty="0" err="1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Реорганізація</a:t>
            </a:r>
            <a:r>
              <a:rPr lang="en-US" sz="4450" b="1" dirty="0" smtClean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</a:t>
            </a: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та </a:t>
            </a:r>
            <a:r>
              <a:rPr lang="en-US" sz="44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інклюзивне</a:t>
            </a:r>
            <a:r>
              <a:rPr lang="en-US" sz="44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 оновлення спортивних майданчиків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 flipH="1">
            <a:off x="599091" y="5520928"/>
            <a:ext cx="194700" cy="457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uk-UA" sz="1750" dirty="0" smtClean="0">
              <a:solidFill>
                <a:srgbClr val="3B4E4E"/>
              </a:solidFill>
              <a:latin typeface="Overpass Light" pitchFamily="34" charset="0"/>
              <a:ea typeface="Overpass Light" pitchFamily="34" charset="-122"/>
              <a:cs typeface="Overpass Ligh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en-US" sz="2800" b="1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КАМ’ЯНЕЦЬ-ПОДІЛЬСЬКОГО ЛІЦЕЮ №3</a:t>
            </a:r>
            <a:endParaRPr lang="uk-UA" sz="2800" b="1" dirty="0" smtClean="0">
              <a:solidFill>
                <a:srgbClr val="3B4E4E"/>
              </a:solidFill>
              <a:latin typeface="Overpass Light" pitchFamily="34" charset="0"/>
              <a:ea typeface="Overpass Light" pitchFamily="34" charset="-122"/>
              <a:cs typeface="Overpass Ligh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endParaRPr lang="uk-UA" sz="1750" b="1" dirty="0" smtClean="0">
              <a:solidFill>
                <a:srgbClr val="3B4E4E"/>
              </a:solidFill>
              <a:latin typeface="Overpass Light" pitchFamily="34" charset="0"/>
              <a:ea typeface="Overpass Light" pitchFamily="34" charset="-122"/>
              <a:cs typeface="Overpass Light" pitchFamily="34" charset="-120"/>
            </a:endParaRPr>
          </a:p>
          <a:p>
            <a:pPr marL="0" indent="0" algn="l">
              <a:lnSpc>
                <a:spcPts val="2850"/>
              </a:lnSpc>
              <a:buNone/>
            </a:pPr>
            <a:r>
              <a:rPr lang="uk-UA" sz="2000" b="1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Автор </a:t>
            </a:r>
            <a:r>
              <a:rPr lang="uk-UA" sz="2000" b="1" dirty="0" err="1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проєкту</a:t>
            </a:r>
            <a:r>
              <a:rPr lang="uk-UA" sz="2000" b="1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:  Команда лідерів учнівського самоврядування</a:t>
            </a:r>
          </a:p>
          <a:p>
            <a:pPr marL="0" indent="0" algn="l">
              <a:lnSpc>
                <a:spcPts val="2850"/>
              </a:lnSpc>
              <a:buNone/>
            </a:pPr>
            <a:endParaRPr lang="uk-UA" sz="1750" dirty="0">
              <a:solidFill>
                <a:srgbClr val="3B4E4E"/>
              </a:solidFill>
              <a:latin typeface="Overpass Light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908685"/>
            <a:ext cx="2350056" cy="426244"/>
          </a:xfrm>
          <a:prstGeom prst="roundRect">
            <a:avLst>
              <a:gd name="adj" fmla="val 17880"/>
            </a:avLst>
          </a:prstGeom>
          <a:solidFill>
            <a:srgbClr val="DDEEE6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976670"/>
            <a:ext cx="2077879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ОЧІКУВАНІ РЕЗУЛЬТАТИ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425654"/>
            <a:ext cx="8591431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Покращення якості життя школярів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2672953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DE6"/>
          </a:solidFill>
          <a:ln/>
        </p:spPr>
      </p:sp>
      <p:sp>
        <p:nvSpPr>
          <p:cNvPr id="6" name="Shape 4"/>
          <p:cNvSpPr/>
          <p:nvPr/>
        </p:nvSpPr>
        <p:spPr>
          <a:xfrm>
            <a:off x="793790" y="2642473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7" name="Shape 5"/>
          <p:cNvSpPr/>
          <p:nvPr/>
        </p:nvSpPr>
        <p:spPr>
          <a:xfrm>
            <a:off x="3657540" y="233279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24435"/>
          </a:solidFill>
          <a:ln/>
        </p:spPr>
      </p:sp>
      <p:sp>
        <p:nvSpPr>
          <p:cNvPr id="8" name="Text 6"/>
          <p:cNvSpPr/>
          <p:nvPr/>
        </p:nvSpPr>
        <p:spPr>
          <a:xfrm>
            <a:off x="3861614" y="250293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</a:t>
            </a:r>
            <a:endParaRPr lang="en-US" sz="2100" dirty="0"/>
          </a:p>
        </p:txBody>
      </p:sp>
      <p:sp>
        <p:nvSpPr>
          <p:cNvPr id="9" name="Text 7"/>
          <p:cNvSpPr/>
          <p:nvPr/>
        </p:nvSpPr>
        <p:spPr>
          <a:xfrm>
            <a:off x="1051084" y="3239929"/>
            <a:ext cx="31588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Підвищення безпеки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051084" y="3730347"/>
            <a:ext cx="589335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Зниження ризику травматизму під час занять спортом.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7428548" y="2672953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DE6"/>
          </a:solidFill>
          <a:ln/>
        </p:spPr>
      </p:sp>
      <p:sp>
        <p:nvSpPr>
          <p:cNvPr id="12" name="Shape 10"/>
          <p:cNvSpPr/>
          <p:nvPr/>
        </p:nvSpPr>
        <p:spPr>
          <a:xfrm>
            <a:off x="7428548" y="2642473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13" name="Shape 11"/>
          <p:cNvSpPr/>
          <p:nvPr/>
        </p:nvSpPr>
        <p:spPr>
          <a:xfrm>
            <a:off x="10292298" y="2332792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24435"/>
          </a:solidFill>
          <a:ln/>
        </p:spPr>
      </p:sp>
      <p:sp>
        <p:nvSpPr>
          <p:cNvPr id="14" name="Text 12"/>
          <p:cNvSpPr/>
          <p:nvPr/>
        </p:nvSpPr>
        <p:spPr>
          <a:xfrm>
            <a:off x="10496371" y="2502932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</a:t>
            </a:r>
            <a:endParaRPr lang="en-US" sz="2100" dirty="0"/>
          </a:p>
        </p:txBody>
      </p:sp>
      <p:sp>
        <p:nvSpPr>
          <p:cNvPr id="15" name="Text 13"/>
          <p:cNvSpPr/>
          <p:nvPr/>
        </p:nvSpPr>
        <p:spPr>
          <a:xfrm>
            <a:off x="7685842" y="32399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Інклюзивність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7685842" y="3730347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Залучення всіх учнів, включаючи дітей з ООП, до спортивних та рухових активностей.</a:t>
            </a:r>
            <a:endParaRPr lang="en-US" sz="1750" dirty="0"/>
          </a:p>
        </p:txBody>
      </p:sp>
      <p:sp>
        <p:nvSpPr>
          <p:cNvPr id="17" name="Shape 15"/>
          <p:cNvSpPr/>
          <p:nvPr/>
        </p:nvSpPr>
        <p:spPr>
          <a:xfrm>
            <a:off x="793790" y="5280422"/>
            <a:ext cx="6407944" cy="2040493"/>
          </a:xfrm>
          <a:prstGeom prst="roundRect">
            <a:avLst>
              <a:gd name="adj" fmla="val 7170"/>
            </a:avLst>
          </a:prstGeom>
          <a:solidFill>
            <a:srgbClr val="FFFDE6"/>
          </a:solidFill>
          <a:ln/>
        </p:spPr>
      </p:sp>
      <p:sp>
        <p:nvSpPr>
          <p:cNvPr id="18" name="Shape 16"/>
          <p:cNvSpPr/>
          <p:nvPr/>
        </p:nvSpPr>
        <p:spPr>
          <a:xfrm>
            <a:off x="793790" y="5249942"/>
            <a:ext cx="6407944" cy="121920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19" name="Shape 17"/>
          <p:cNvSpPr/>
          <p:nvPr/>
        </p:nvSpPr>
        <p:spPr>
          <a:xfrm>
            <a:off x="3657540" y="4940260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24435"/>
          </a:solidFill>
          <a:ln/>
        </p:spPr>
      </p:sp>
      <p:sp>
        <p:nvSpPr>
          <p:cNvPr id="20" name="Text 18"/>
          <p:cNvSpPr/>
          <p:nvPr/>
        </p:nvSpPr>
        <p:spPr>
          <a:xfrm>
            <a:off x="3861614" y="511040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</a:t>
            </a:r>
            <a:endParaRPr lang="en-US" sz="2100" dirty="0"/>
          </a:p>
        </p:txBody>
      </p:sp>
      <p:sp>
        <p:nvSpPr>
          <p:cNvPr id="21" name="Text 19"/>
          <p:cNvSpPr/>
          <p:nvPr/>
        </p:nvSpPr>
        <p:spPr>
          <a:xfrm>
            <a:off x="1051084" y="5847398"/>
            <a:ext cx="347233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Здоровий спосіб життя</a:t>
            </a:r>
            <a:endParaRPr lang="en-US" sz="2200" dirty="0"/>
          </a:p>
        </p:txBody>
      </p:sp>
      <p:sp>
        <p:nvSpPr>
          <p:cNvPr id="22" name="Text 20"/>
          <p:cNvSpPr/>
          <p:nvPr/>
        </p:nvSpPr>
        <p:spPr>
          <a:xfrm>
            <a:off x="1051084" y="6337816"/>
            <a:ext cx="589335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Сприяння формуванню навичок здорового способу життя серед молоді.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7428548" y="5280422"/>
            <a:ext cx="6408063" cy="2040493"/>
          </a:xfrm>
          <a:prstGeom prst="roundRect">
            <a:avLst>
              <a:gd name="adj" fmla="val 7170"/>
            </a:avLst>
          </a:prstGeom>
          <a:solidFill>
            <a:srgbClr val="FFFDE6"/>
          </a:solidFill>
          <a:ln/>
        </p:spPr>
      </p:sp>
      <p:sp>
        <p:nvSpPr>
          <p:cNvPr id="24" name="Shape 22"/>
          <p:cNvSpPr/>
          <p:nvPr/>
        </p:nvSpPr>
        <p:spPr>
          <a:xfrm>
            <a:off x="7428548" y="5249942"/>
            <a:ext cx="6408063" cy="121920"/>
          </a:xfrm>
          <a:prstGeom prst="roundRect">
            <a:avLst>
              <a:gd name="adj" fmla="val 78139"/>
            </a:avLst>
          </a:prstGeom>
          <a:solidFill>
            <a:srgbClr val="224435"/>
          </a:solidFill>
          <a:ln/>
        </p:spPr>
      </p:sp>
      <p:sp>
        <p:nvSpPr>
          <p:cNvPr id="25" name="Shape 23"/>
          <p:cNvSpPr/>
          <p:nvPr/>
        </p:nvSpPr>
        <p:spPr>
          <a:xfrm>
            <a:off x="10292298" y="4940260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224435"/>
          </a:solidFill>
          <a:ln/>
        </p:spPr>
      </p:sp>
      <p:sp>
        <p:nvSpPr>
          <p:cNvPr id="26" name="Text 24"/>
          <p:cNvSpPr/>
          <p:nvPr/>
        </p:nvSpPr>
        <p:spPr>
          <a:xfrm>
            <a:off x="10496371" y="5110401"/>
            <a:ext cx="272177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100" b="1" dirty="0">
                <a:solidFill>
                  <a:srgbClr val="FFFFFF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4</a:t>
            </a:r>
            <a:endParaRPr lang="en-US" sz="2100" dirty="0"/>
          </a:p>
        </p:txBody>
      </p:sp>
      <p:sp>
        <p:nvSpPr>
          <p:cNvPr id="27" name="Text 25"/>
          <p:cNvSpPr/>
          <p:nvPr/>
        </p:nvSpPr>
        <p:spPr>
          <a:xfrm>
            <a:off x="7685842" y="584739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Мотивація</a:t>
            </a:r>
            <a:endParaRPr lang="en-US" sz="2200" dirty="0"/>
          </a:p>
        </p:txBody>
      </p:sp>
      <p:sp>
        <p:nvSpPr>
          <p:cNvPr id="28" name="Text 26"/>
          <p:cNvSpPr/>
          <p:nvPr/>
        </p:nvSpPr>
        <p:spPr>
          <a:xfrm>
            <a:off x="7685842" y="6337816"/>
            <a:ext cx="589347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Збільшення зацікавленості учнів у заняттях фізичною культурою та спортом.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746233" y="630621"/>
            <a:ext cx="12864663" cy="215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4400" b="1" i="1" u="sng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Бюджет</a:t>
            </a:r>
            <a:r>
              <a:rPr lang="en-US" sz="4400" b="1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i="1" u="sng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проєкту</a:t>
            </a:r>
            <a:r>
              <a:rPr lang="en-US" sz="4400" b="1" i="1" u="sng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(100 000 </a:t>
            </a:r>
            <a:r>
              <a:rPr lang="en-US" sz="4400" b="1" i="1" u="sng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грн</a:t>
            </a:r>
            <a:r>
              <a:rPr lang="en-US" sz="4400" b="1" i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  <a:r>
              <a:rPr lang="uk-UA" sz="4400" b="1" i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, </a:t>
            </a:r>
            <a:r>
              <a:rPr lang="uk-UA" sz="4400" b="1" i="1" u="sng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площа 405 </a:t>
            </a:r>
            <a:r>
              <a:rPr lang="uk-UA" sz="4400" b="1" i="1" u="sng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м2</a:t>
            </a:r>
            <a:endParaRPr lang="uk-UA" sz="4400" b="1" i="1" u="sng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•	</a:t>
            </a:r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Оновлення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розмітки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— 5 000 </a:t>
            </a:r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грн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•	</a:t>
            </a:r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Покращення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покриття</a:t>
            </a:r>
            <a:r>
              <a:rPr lang="ru-RU" sz="3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— 95 000 </a:t>
            </a:r>
            <a:r>
              <a:rPr lang="ru-RU" sz="3200" b="1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грн</a:t>
            </a:r>
            <a:endParaRPr lang="ru-RU" sz="3200" b="1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581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85881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Дякуємо за увагу!</a:t>
            </a:r>
            <a:endParaRPr lang="en-US" sz="3550" dirty="0"/>
          </a:p>
        </p:txBody>
      </p:sp>
      <p:sp>
        <p:nvSpPr>
          <p:cNvPr id="4" name="Text 1"/>
          <p:cNvSpPr/>
          <p:nvPr/>
        </p:nvSpPr>
        <p:spPr>
          <a:xfrm>
            <a:off x="793790" y="3765947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Разом ми можемо створити краще середовище для розвитку та успіху кожного учня Кам'янець-Подільського ліцею №3.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321117" y="1305758"/>
            <a:ext cx="970002" cy="300276"/>
          </a:xfrm>
          <a:prstGeom prst="roundRect">
            <a:avLst>
              <a:gd name="adj" fmla="val 19441"/>
            </a:avLst>
          </a:prstGeom>
          <a:solidFill>
            <a:srgbClr val="DDEEE6"/>
          </a:solidFill>
          <a:ln/>
        </p:spPr>
      </p:sp>
      <p:sp>
        <p:nvSpPr>
          <p:cNvPr id="3" name="Text 1"/>
          <p:cNvSpPr/>
          <p:nvPr/>
        </p:nvSpPr>
        <p:spPr>
          <a:xfrm>
            <a:off x="1425297" y="1357789"/>
            <a:ext cx="761643" cy="1962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0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ПРОБЛЕМА</a:t>
            </a:r>
            <a:endParaRPr lang="en-US" sz="1050" dirty="0"/>
          </a:p>
        </p:txBody>
      </p:sp>
      <p:sp>
        <p:nvSpPr>
          <p:cNvPr id="4" name="Text 2"/>
          <p:cNvSpPr/>
          <p:nvPr/>
        </p:nvSpPr>
        <p:spPr>
          <a:xfrm>
            <a:off x="1321117" y="1659255"/>
            <a:ext cx="10066734" cy="4342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Потреба в оновленні: Спортивна інфраструктура ліцею</a:t>
            </a:r>
            <a:endParaRPr lang="en-US" sz="27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117" y="2442686"/>
            <a:ext cx="7643813" cy="433149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396413" y="2479119"/>
            <a:ext cx="3920252" cy="14723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На території Кам’янець-Подільського ліцею №3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розташований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спортивний майданчик площею 405 м2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,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який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є важливою частиною освітнього процесу. Однак,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поточний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стан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цього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об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’</a:t>
            </a:r>
            <a:r>
              <a:rPr lang="uk-UA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єкту</a:t>
            </a:r>
            <a:r>
              <a:rPr lang="en-US" sz="1350" dirty="0" smtClean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 </a:t>
            </a: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створює значні перешкоди для повноцінного використання.</a:t>
            </a:r>
            <a:endParaRPr lang="en-US" sz="1350" dirty="0"/>
          </a:p>
        </p:txBody>
      </p:sp>
      <p:sp>
        <p:nvSpPr>
          <p:cNvPr id="7" name="Text 4"/>
          <p:cNvSpPr/>
          <p:nvPr/>
        </p:nvSpPr>
        <p:spPr>
          <a:xfrm>
            <a:off x="9396413" y="4071104"/>
            <a:ext cx="3920252" cy="18108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Покриття місцями пошкоджене, що створює ризик травм.</a:t>
            </a:r>
            <a:endParaRPr lang="en-US" sz="1350" dirty="0"/>
          </a:p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Спортивне обладнання частково зношене та потребує заміни.</a:t>
            </a:r>
            <a:endParaRPr lang="en-US" sz="1350" dirty="0"/>
          </a:p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Відсутність безбар'єрних підходів обмежує доступ для учнів з особливими освітніми потребами.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396413" y="6001583"/>
            <a:ext cx="3920252" cy="736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3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Це не тільки знижує якість спортивної активності, але й перешкоджає інклюзивному середовищу.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684728" y="538043"/>
            <a:ext cx="1157288" cy="350401"/>
          </a:xfrm>
          <a:prstGeom prst="roundRect">
            <a:avLst>
              <a:gd name="adj" fmla="val 18761"/>
            </a:avLst>
          </a:prstGeom>
          <a:solidFill>
            <a:srgbClr val="DDEEE6"/>
          </a:solidFill>
          <a:ln/>
        </p:spPr>
      </p:sp>
      <p:sp>
        <p:nvSpPr>
          <p:cNvPr id="3" name="Text 1"/>
          <p:cNvSpPr/>
          <p:nvPr/>
        </p:nvSpPr>
        <p:spPr>
          <a:xfrm>
            <a:off x="802005" y="596622"/>
            <a:ext cx="922734" cy="233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2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НАША МІСІЯ</a:t>
            </a:r>
            <a:endParaRPr lang="en-US" sz="1200" dirty="0"/>
          </a:p>
        </p:txBody>
      </p:sp>
      <p:sp>
        <p:nvSpPr>
          <p:cNvPr id="4" name="Text 2"/>
          <p:cNvSpPr/>
          <p:nvPr/>
        </p:nvSpPr>
        <p:spPr>
          <a:xfrm>
            <a:off x="684728" y="955834"/>
            <a:ext cx="6563558" cy="4891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850"/>
              </a:lnSpc>
              <a:buNone/>
            </a:pPr>
            <a:r>
              <a:rPr lang="en-US" sz="30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Інклюзія та безпека: Наша мета</a:t>
            </a:r>
            <a:endParaRPr lang="en-US" sz="30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28" y="1698069"/>
            <a:ext cx="4279702" cy="427970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684728" y="6146483"/>
            <a:ext cx="2622828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Доступність для всіх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684728" y="6553319"/>
            <a:ext cx="4279702" cy="11658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Створення умов, що дозволять кожному учневі, незалежно від фізичних можливостей, повноцінно брати участь у спортивному житті.</a:t>
            </a:r>
            <a:endParaRPr lang="en-US" sz="15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290" y="1698069"/>
            <a:ext cx="4279702" cy="427970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175290" y="6146483"/>
            <a:ext cx="2863215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Безпечне середовище</a:t>
            </a:r>
            <a:endParaRPr lang="en-US" sz="1900" dirty="0"/>
          </a:p>
        </p:txBody>
      </p:sp>
      <p:sp>
        <p:nvSpPr>
          <p:cNvPr id="10" name="Text 6"/>
          <p:cNvSpPr/>
          <p:nvPr/>
        </p:nvSpPr>
        <p:spPr>
          <a:xfrm>
            <a:off x="5175290" y="6553319"/>
            <a:ext cx="4279702" cy="874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Усунення травмонебезпечних ділянок та встановлення сучасного, надійного обладнання.</a:t>
            </a:r>
            <a:endParaRPr lang="en-US" sz="15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65851" y="1698069"/>
            <a:ext cx="4279821" cy="427982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665851" y="6146602"/>
            <a:ext cx="2700814" cy="3056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Комфорт та дозвілля</a:t>
            </a:r>
            <a:endParaRPr lang="en-US" sz="1900" dirty="0"/>
          </a:p>
        </p:txBody>
      </p:sp>
      <p:sp>
        <p:nvSpPr>
          <p:cNvPr id="13" name="Text 8"/>
          <p:cNvSpPr/>
          <p:nvPr/>
        </p:nvSpPr>
        <p:spPr>
          <a:xfrm>
            <a:off x="9665851" y="6553438"/>
            <a:ext cx="4279821" cy="582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5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Облаштування зон відпочинку, що сприяють активному та здоровому проведенню часу.</a:t>
            </a:r>
            <a:endParaRPr lang="en-US" sz="15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89300" y="493496"/>
            <a:ext cx="12910783" cy="7922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2400"/>
              </a:spcBef>
            </a:pP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У нашому закладі навчається 84 дитини з особливими освітніми потребами, з них 61 дитина – в інклюзивних класах</a:t>
            </a:r>
          </a:p>
          <a:p>
            <a:pPr>
              <a:spcBef>
                <a:spcPts val="2400"/>
              </a:spcBef>
            </a:pPr>
            <a:r>
              <a:rPr lang="uk-UA" sz="4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Наші </a:t>
            </a:r>
            <a:r>
              <a:rPr lang="uk-UA" sz="4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п</a:t>
            </a:r>
            <a:r>
              <a:rPr lang="en-US" sz="4800" b="1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ріоритети</a:t>
            </a:r>
            <a:r>
              <a:rPr lang="en-US" sz="4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uk-UA" sz="4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у </a:t>
            </a:r>
            <a:r>
              <a:rPr lang="en-US" sz="4800" b="1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реалізації</a:t>
            </a:r>
            <a:r>
              <a:rPr lang="en-US" sz="4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en-US" sz="4800" b="1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проєкту</a:t>
            </a:r>
            <a:r>
              <a:rPr lang="uk-UA" sz="48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:</a:t>
            </a:r>
            <a:endParaRPr lang="uk-UA" sz="4800" b="1" kern="0" dirty="0">
              <a:solidFill>
                <a:schemeClr val="tx1">
                  <a:lumMod val="75000"/>
                  <a:lumOff val="25000"/>
                </a:schemeClr>
              </a:solidFill>
              <a:latin typeface="Syne Bold"/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uk-UA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1</a:t>
            </a: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. </a:t>
            </a:r>
            <a:r>
              <a:rPr lang="uk-UA" sz="24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Безпека </a:t>
            </a: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учнів</a:t>
            </a: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Першочерговим пріоритетом є створення безпечного середовища для занять фізичною культурою. </a:t>
            </a:r>
            <a:r>
              <a:rPr lang="uk-UA" sz="24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Проєкт</a:t>
            </a: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 передбачає усунення травмонебезпечних ділянок покриття, встановлення гумових плит у зонах підвищеного ризику та використання захисних елементів на спортивному обладнанні.</a:t>
            </a: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2. </a:t>
            </a:r>
            <a:r>
              <a:rPr lang="uk-UA" sz="24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Безбар’єрність</a:t>
            </a: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 та інклюзія</a:t>
            </a: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Важливим пріоритетом є забезпечення рівного доступу до спортивної інфраструктури для всіх учнів, зокрема дітей з особливими освітніми потребами. </a:t>
            </a:r>
            <a:r>
              <a:rPr lang="uk-UA" sz="24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Проєкт</a:t>
            </a: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 передбачає облаштування </a:t>
            </a:r>
            <a:r>
              <a:rPr lang="uk-UA" sz="2400" b="1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безбар’єрних</a:t>
            </a:r>
            <a:r>
              <a:rPr lang="uk-UA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MS Gothic" panose="020B0609070205080204" pitchFamily="49" charset="-128"/>
                <a:cs typeface="Times New Roman" panose="02020603050405020304" pitchFamily="18" charset="0"/>
              </a:rPr>
              <a:t> підходів, місць для відпочинку та зрозумілої навігації.</a:t>
            </a:r>
          </a:p>
          <a:p>
            <a:pPr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endParaRPr lang="uk-UA" sz="2400" b="1" kern="0" dirty="0">
              <a:solidFill>
                <a:schemeClr val="tx1">
                  <a:lumMod val="75000"/>
                  <a:lumOff val="25000"/>
                </a:schemeClr>
              </a:solidFill>
              <a:latin typeface="Syne Bold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16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809296" y="458784"/>
            <a:ext cx="13726510" cy="4852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Раціональне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використання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існуючої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інфраструктури</a:t>
            </a:r>
            <a:endParaRPr lang="uk-UA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Syne Bold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Проєкт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спрямований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на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реорганізацію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вже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наявних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спортивних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майданчиків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що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дозволяє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ефективно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використати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бюджетні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кошти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продовжити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термін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експлуатації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існуючого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обладнання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Syne Bold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4.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Підвищення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фізичної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активності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учнів</a:t>
            </a:r>
            <a:endParaRPr lang="uk-UA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Syne Bold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Оновлені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безпечні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майданчики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сприятимуть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збільшенню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участі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учнів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у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руховій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активності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під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час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уроків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фізичної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культури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активних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перерв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позакласних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заходів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Syne Bold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5.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Формування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культури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здорового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способу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життя</a:t>
            </a:r>
            <a:endParaRPr lang="uk-UA" sz="24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Syne Bold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Реалізація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проєкту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сприятиме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популяризації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спорту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розвитку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командної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взаємодії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серед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учнів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та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формуванню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здорових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звичок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Syne Bold"/>
                <a:ea typeface="Syne Bold"/>
                <a:cs typeface="Times New Roman" panose="02020603050405020304" pitchFamily="18" charset="0"/>
              </a:rPr>
              <a:t>.</a:t>
            </a:r>
            <a:endParaRPr lang="uk-UA" sz="2400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Syne Bold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У Львові одному з ліцеїв збудували сучасний &lt;strong&gt;спортивний майданчик&lt;/strong&g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515" y="5117946"/>
            <a:ext cx="4741151" cy="3099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Фізкультура &lt;strong&gt;і&lt;/strong&gt; &lt;strong&gt;спорт&lt;/strong&gt; для &lt;strong&gt;дітей&lt;/strong&gt;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6" y="5355865"/>
            <a:ext cx="4695989" cy="28175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4196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2211943"/>
            <a:ext cx="1587222" cy="426244"/>
          </a:xfrm>
          <a:prstGeom prst="roundRect">
            <a:avLst>
              <a:gd name="adj" fmla="val 17880"/>
            </a:avLst>
          </a:prstGeom>
          <a:solidFill>
            <a:srgbClr val="DDEEE6"/>
          </a:solidFill>
          <a:ln/>
        </p:spPr>
      </p:sp>
      <p:sp>
        <p:nvSpPr>
          <p:cNvPr id="4" name="Text 1"/>
          <p:cNvSpPr/>
          <p:nvPr/>
        </p:nvSpPr>
        <p:spPr>
          <a:xfrm>
            <a:off x="929878" y="2279928"/>
            <a:ext cx="1315045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МЕТА ПРОЄКТУ</a:t>
            </a:r>
            <a:endParaRPr lang="en-US" sz="1400" dirty="0"/>
          </a:p>
        </p:txBody>
      </p:sp>
      <p:sp>
        <p:nvSpPr>
          <p:cNvPr id="5" name="Text 2"/>
          <p:cNvSpPr/>
          <p:nvPr/>
        </p:nvSpPr>
        <p:spPr>
          <a:xfrm>
            <a:off x="793790" y="2728913"/>
            <a:ext cx="7556421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Новий рівень спорту та дозвілля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793790" y="420302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Наш проєкт спрямований на покращення умов для занять фізичною культурою та активного дозвілля шляхом реорганізації існуючих спортивних майданчиків. Ключовий аспект — врахування принципів безбар’єрності та інклюзії, щоб кожен учень мав можливість розвиватися фізично та соціально.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1192292"/>
            <a:ext cx="1262777" cy="426244"/>
          </a:xfrm>
          <a:prstGeom prst="roundRect">
            <a:avLst>
              <a:gd name="adj" fmla="val 17880"/>
            </a:avLst>
          </a:prstGeom>
          <a:solidFill>
            <a:srgbClr val="DDEEE6"/>
          </a:solidFill>
          <a:ln/>
        </p:spPr>
      </p:sp>
      <p:sp>
        <p:nvSpPr>
          <p:cNvPr id="3" name="Text 1"/>
          <p:cNvSpPr/>
          <p:nvPr/>
        </p:nvSpPr>
        <p:spPr>
          <a:xfrm>
            <a:off x="929878" y="1260277"/>
            <a:ext cx="990600" cy="290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ЗАВДАННЯ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793790" y="1709261"/>
            <a:ext cx="693943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Ключові кроки до оновлення</a:t>
            </a:r>
            <a:endParaRPr lang="en-US" sz="3550" dirty="0"/>
          </a:p>
        </p:txBody>
      </p:sp>
      <p:sp>
        <p:nvSpPr>
          <p:cNvPr id="5" name="Text 3"/>
          <p:cNvSpPr/>
          <p:nvPr/>
        </p:nvSpPr>
        <p:spPr>
          <a:xfrm>
            <a:off x="793790" y="261639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01</a:t>
            </a:r>
            <a:endParaRPr lang="en-US" sz="1750" dirty="0"/>
          </a:p>
        </p:txBody>
      </p:sp>
      <p:sp>
        <p:nvSpPr>
          <p:cNvPr id="6" name="Shape 4"/>
          <p:cNvSpPr/>
          <p:nvPr/>
        </p:nvSpPr>
        <p:spPr>
          <a:xfrm>
            <a:off x="793790" y="2971443"/>
            <a:ext cx="4196358" cy="3048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7" name="Text 5"/>
          <p:cNvSpPr/>
          <p:nvPr/>
        </p:nvSpPr>
        <p:spPr>
          <a:xfrm>
            <a:off x="793790" y="31457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Ремонт покриття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93790" y="363616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Провести локальний ремонт покриття та усунути травмонебезпечні ділянки для забезпечення безпеки.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5216962" y="261639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02</a:t>
            </a:r>
            <a:endParaRPr lang="en-US" sz="1750" dirty="0"/>
          </a:p>
        </p:txBody>
      </p:sp>
      <p:sp>
        <p:nvSpPr>
          <p:cNvPr id="10" name="Shape 8"/>
          <p:cNvSpPr/>
          <p:nvPr/>
        </p:nvSpPr>
        <p:spPr>
          <a:xfrm>
            <a:off x="5216962" y="2971443"/>
            <a:ext cx="4196358" cy="3048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1" name="Text 9"/>
          <p:cNvSpPr/>
          <p:nvPr/>
        </p:nvSpPr>
        <p:spPr>
          <a:xfrm>
            <a:off x="5216962" y="3145750"/>
            <a:ext cx="352436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Оновлення обладнання</a:t>
            </a:r>
            <a:endParaRPr lang="en-US" sz="2200" dirty="0"/>
          </a:p>
        </p:txBody>
      </p:sp>
      <p:sp>
        <p:nvSpPr>
          <p:cNvPr id="12" name="Text 10"/>
          <p:cNvSpPr/>
          <p:nvPr/>
        </p:nvSpPr>
        <p:spPr>
          <a:xfrm>
            <a:off x="5216962" y="3636169"/>
            <a:ext cx="4196358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Оновити та доукомплектувати спортивне обладнання сучасними елементами.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9640133" y="2616398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03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9640133" y="2971443"/>
            <a:ext cx="4196358" cy="3048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5" name="Text 13"/>
          <p:cNvSpPr/>
          <p:nvPr/>
        </p:nvSpPr>
        <p:spPr>
          <a:xfrm>
            <a:off x="9640133" y="3145750"/>
            <a:ext cx="29585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Безбар'єрні підходи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9640133" y="3636169"/>
            <a:ext cx="4196358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Забезпечити легкий та безпечний доступ до майданчиків для всіх учнів.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793790" y="512171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04</a:t>
            </a:r>
            <a:endParaRPr lang="en-US" sz="1750" dirty="0"/>
          </a:p>
        </p:txBody>
      </p:sp>
      <p:sp>
        <p:nvSpPr>
          <p:cNvPr id="18" name="Shape 16"/>
          <p:cNvSpPr/>
          <p:nvPr/>
        </p:nvSpPr>
        <p:spPr>
          <a:xfrm>
            <a:off x="793790" y="5476756"/>
            <a:ext cx="6407944" cy="3048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19" name="Text 17"/>
          <p:cNvSpPr/>
          <p:nvPr/>
        </p:nvSpPr>
        <p:spPr>
          <a:xfrm>
            <a:off x="793790" y="56510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Зони відпочинку</a:t>
            </a:r>
            <a:endParaRPr lang="en-US" sz="2200" dirty="0"/>
          </a:p>
        </p:txBody>
      </p:sp>
      <p:sp>
        <p:nvSpPr>
          <p:cNvPr id="20" name="Text 18"/>
          <p:cNvSpPr/>
          <p:nvPr/>
        </p:nvSpPr>
        <p:spPr>
          <a:xfrm>
            <a:off x="793790" y="6141482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Створити комфортні та функціональні зони відпочинку на території спортмайданчиків.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7428548" y="5121712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Syne Light" pitchFamily="34" charset="0"/>
                <a:ea typeface="Syne Light" pitchFamily="34" charset="-122"/>
                <a:cs typeface="Syne Light" pitchFamily="34" charset="-120"/>
              </a:rPr>
              <a:t>05</a:t>
            </a:r>
            <a:endParaRPr lang="en-US" sz="1750" dirty="0"/>
          </a:p>
        </p:txBody>
      </p:sp>
      <p:sp>
        <p:nvSpPr>
          <p:cNvPr id="22" name="Shape 20"/>
          <p:cNvSpPr/>
          <p:nvPr/>
        </p:nvSpPr>
        <p:spPr>
          <a:xfrm>
            <a:off x="7428548" y="5476756"/>
            <a:ext cx="6407944" cy="30480"/>
          </a:xfrm>
          <a:prstGeom prst="rect">
            <a:avLst/>
          </a:prstGeom>
          <a:solidFill>
            <a:srgbClr val="224435"/>
          </a:solidFill>
          <a:ln/>
        </p:spPr>
      </p:sp>
      <p:sp>
        <p:nvSpPr>
          <p:cNvPr id="23" name="Text 21"/>
          <p:cNvSpPr/>
          <p:nvPr/>
        </p:nvSpPr>
        <p:spPr>
          <a:xfrm>
            <a:off x="7428548" y="5651063"/>
            <a:ext cx="29610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3B4E4E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Інклюзивні підходи</a:t>
            </a:r>
            <a:endParaRPr lang="en-US" sz="2200" dirty="0"/>
          </a:p>
        </p:txBody>
      </p:sp>
      <p:sp>
        <p:nvSpPr>
          <p:cNvPr id="24" name="Text 22"/>
          <p:cNvSpPr/>
          <p:nvPr/>
        </p:nvSpPr>
        <p:spPr>
          <a:xfrm>
            <a:off x="7428548" y="6141482"/>
            <a:ext cx="640794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Впровадити нові методики організації рухової активності з урахуванням інклюзії.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35925" y="708898"/>
            <a:ext cx="1776889" cy="385286"/>
          </a:xfrm>
          <a:prstGeom prst="roundRect">
            <a:avLst>
              <a:gd name="adj" fmla="val 18338"/>
            </a:avLst>
          </a:prstGeom>
          <a:solidFill>
            <a:srgbClr val="DDEEE6"/>
          </a:solidFill>
          <a:ln/>
        </p:spPr>
      </p:sp>
      <p:sp>
        <p:nvSpPr>
          <p:cNvPr id="3" name="Text 1"/>
          <p:cNvSpPr/>
          <p:nvPr/>
        </p:nvSpPr>
        <p:spPr>
          <a:xfrm>
            <a:off x="862012" y="771882"/>
            <a:ext cx="1524714" cy="259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30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ДЕТАЛЬНИЙ ПЛАН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735925" y="1172051"/>
            <a:ext cx="6104453" cy="5256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3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Заходи з реалізації проєкту</a:t>
            </a:r>
            <a:endParaRPr lang="en-US" sz="3300" dirty="0"/>
          </a:p>
        </p:txBody>
      </p:sp>
      <p:sp>
        <p:nvSpPr>
          <p:cNvPr id="5" name="Text 3"/>
          <p:cNvSpPr/>
          <p:nvPr/>
        </p:nvSpPr>
        <p:spPr>
          <a:xfrm>
            <a:off x="735925" y="2184916"/>
            <a:ext cx="2804517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1. Ремонт та безпека</a:t>
            </a:r>
            <a:endParaRPr lang="en-US" sz="2050" dirty="0"/>
          </a:p>
        </p:txBody>
      </p:sp>
      <p:sp>
        <p:nvSpPr>
          <p:cNvPr id="6" name="Text 4"/>
          <p:cNvSpPr/>
          <p:nvPr/>
        </p:nvSpPr>
        <p:spPr>
          <a:xfrm>
            <a:off x="735925" y="2708434"/>
            <a:ext cx="4272082" cy="2012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Локальний ремонт пошкодженого покриття майданчиків.</a:t>
            </a:r>
            <a:endParaRPr lang="en-US" sz="1650" dirty="0"/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Встановлення сучасних гумових плит у зонах підвищеного ризику (наприклад, під баскетбольними кільцями, біля воріт).</a:t>
            </a:r>
            <a:endParaRPr lang="en-US" sz="1650" dirty="0"/>
          </a:p>
        </p:txBody>
      </p:sp>
      <p:sp>
        <p:nvSpPr>
          <p:cNvPr id="7" name="Text 5"/>
          <p:cNvSpPr/>
          <p:nvPr/>
        </p:nvSpPr>
        <p:spPr>
          <a:xfrm>
            <a:off x="735925" y="4916091"/>
            <a:ext cx="3566755" cy="3286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5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2. Оновлення обладнання</a:t>
            </a:r>
            <a:endParaRPr lang="en-US" sz="2050" dirty="0"/>
          </a:p>
        </p:txBody>
      </p:sp>
      <p:sp>
        <p:nvSpPr>
          <p:cNvPr id="8" name="Text 6"/>
          <p:cNvSpPr/>
          <p:nvPr/>
        </p:nvSpPr>
        <p:spPr>
          <a:xfrm>
            <a:off x="735925" y="5439608"/>
            <a:ext cx="4272082" cy="201275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Заміна старих сіток, кілець та захисних елементів на нові, які відповідають стандартам безпеки.</a:t>
            </a:r>
            <a:endParaRPr lang="en-US" sz="1650" dirty="0"/>
          </a:p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Доукомплектування майданчиків спеціалізованим інклюзивним спортивним інвентарем.</a:t>
            </a:r>
            <a:endParaRPr lang="en-US" sz="165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8548" y="2382798"/>
            <a:ext cx="8373427" cy="474487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955" y="1762958"/>
            <a:ext cx="8300799" cy="470368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637157" y="863918"/>
            <a:ext cx="3382089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3. Безбар'єрний доступ</a:t>
            </a:r>
            <a:endParaRPr lang="en-US" sz="2200" dirty="0"/>
          </a:p>
        </p:txBody>
      </p:sp>
      <p:sp>
        <p:nvSpPr>
          <p:cNvPr id="4" name="Text 1"/>
          <p:cNvSpPr/>
          <p:nvPr/>
        </p:nvSpPr>
        <p:spPr>
          <a:xfrm>
            <a:off x="9637157" y="1434108"/>
            <a:ext cx="4217789" cy="3785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Облаштування пандусів та зручних з'їздів до всіх майданчиків.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Встановлення лавок з поручнями для зручності відпочинку та пересування.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Нанесення контрастної розмітки для людей з вадами зору.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Встановлення інформаційних стендів зі шрифтом Брайля та великим шрифтом.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9637157" y="5440204"/>
            <a:ext cx="3390186" cy="349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33939"/>
                </a:solidFill>
                <a:latin typeface="Syne Bold" pitchFamily="34" charset="0"/>
                <a:ea typeface="Syne Bold" pitchFamily="34" charset="-122"/>
                <a:cs typeface="Syne Bold" pitchFamily="34" charset="-120"/>
              </a:rPr>
              <a:t>4. Комфортне дозвілля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9637157" y="6010394"/>
            <a:ext cx="4217789" cy="14987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Озеленення прилеглої території та створення тіньових зон.</a:t>
            </a:r>
            <a:endParaRPr lang="en-US" sz="1750" dirty="0"/>
          </a:p>
          <a:p>
            <a:pPr marL="342900" indent="-342900" algn="l">
              <a:lnSpc>
                <a:spcPts val="2750"/>
              </a:lnSpc>
              <a:buSzPct val="100000"/>
              <a:buChar char="•"/>
            </a:pPr>
            <a:r>
              <a:rPr lang="en-US" sz="1750" dirty="0">
                <a:solidFill>
                  <a:srgbClr val="3B4E4E"/>
                </a:solidFill>
                <a:latin typeface="Overpass Light" pitchFamily="34" charset="0"/>
                <a:ea typeface="Overpass Light" pitchFamily="34" charset="-122"/>
                <a:cs typeface="Overpass Light" pitchFamily="34" charset="-120"/>
              </a:rPr>
              <a:t>Встановлення питних фонтанчиків та урн для сміття.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699</Words>
  <Application>Microsoft Office PowerPoint</Application>
  <PresentationFormat>Довільний</PresentationFormat>
  <Paragraphs>99</Paragraphs>
  <Slides>12</Slides>
  <Notes>9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2" baseType="lpstr">
      <vt:lpstr>MS Gothic</vt:lpstr>
      <vt:lpstr>Times New Roman</vt:lpstr>
      <vt:lpstr>MS Mincho</vt:lpstr>
      <vt:lpstr>Arial</vt:lpstr>
      <vt:lpstr>Overpass Light</vt:lpstr>
      <vt:lpstr>Syne Light</vt:lpstr>
      <vt:lpstr>Syne Bold</vt:lpstr>
      <vt:lpstr>Calibri</vt:lpstr>
      <vt:lpstr>Cambria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Ірина Шаповалова</dc:creator>
  <cp:lastModifiedBy>Ірина Шаповалова</cp:lastModifiedBy>
  <cp:revision>18</cp:revision>
  <cp:lastPrinted>2026-03-09T10:08:29Z</cp:lastPrinted>
  <dcterms:created xsi:type="dcterms:W3CDTF">2026-02-17T08:30:47Z</dcterms:created>
  <dcterms:modified xsi:type="dcterms:W3CDTF">2026-04-25T09:48:05Z</dcterms:modified>
</cp:coreProperties>
</file>